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45"/>
  </p:notesMasterIdLst>
  <p:sldIdLst>
    <p:sldId id="256" r:id="rId2"/>
    <p:sldId id="257" r:id="rId3"/>
    <p:sldId id="258" r:id="rId4"/>
    <p:sldId id="262" r:id="rId5"/>
    <p:sldId id="259" r:id="rId6"/>
    <p:sldId id="269" r:id="rId7"/>
    <p:sldId id="270" r:id="rId8"/>
    <p:sldId id="263" r:id="rId9"/>
    <p:sldId id="264" r:id="rId10"/>
    <p:sldId id="260" r:id="rId11"/>
    <p:sldId id="266" r:id="rId12"/>
    <p:sldId id="267" r:id="rId13"/>
    <p:sldId id="268" r:id="rId14"/>
    <p:sldId id="271" r:id="rId15"/>
    <p:sldId id="272" r:id="rId16"/>
    <p:sldId id="273" r:id="rId17"/>
    <p:sldId id="265"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3" r:id="rId37"/>
    <p:sldId id="294" r:id="rId38"/>
    <p:sldId id="295" r:id="rId39"/>
    <p:sldId id="296" r:id="rId40"/>
    <p:sldId id="298" r:id="rId41"/>
    <p:sldId id="299" r:id="rId42"/>
    <p:sldId id="297" r:id="rId43"/>
    <p:sldId id="300" r:id="rId44"/>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800080"/>
    <a:srgbClr val="FF0066"/>
    <a:srgbClr val="660033"/>
    <a:srgbClr val="CC00FF"/>
    <a:srgbClr val="0000FF"/>
    <a:srgbClr val="00CC00"/>
    <a:srgbClr val="D60093"/>
    <a:srgbClr val="66FFCC"/>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0"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15717D1-9159-4955-BDC8-A01F206E48B3}" type="datetimeFigureOut">
              <a:rPr lang="vi-VN" smtClean="0"/>
              <a:t>11/11/2015</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8666801-8A48-4F2A-9D11-DCCC6110895C}" type="slidenum">
              <a:rPr lang="vi-VN" smtClean="0"/>
              <a:t>‹#›</a:t>
            </a:fld>
            <a:endParaRPr lang="vi-VN"/>
          </a:p>
        </p:txBody>
      </p:sp>
    </p:spTree>
    <p:extLst>
      <p:ext uri="{BB962C8B-B14F-4D97-AF65-F5344CB8AC3E}">
        <p14:creationId xmlns:p14="http://schemas.microsoft.com/office/powerpoint/2010/main" val="579721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a:p>
        </p:txBody>
      </p:sp>
      <p:sp>
        <p:nvSpPr>
          <p:cNvPr id="4" name="Slide Number Placeholder 3"/>
          <p:cNvSpPr>
            <a:spLocks noGrp="1"/>
          </p:cNvSpPr>
          <p:nvPr>
            <p:ph type="sldNum" sz="quarter" idx="10"/>
          </p:nvPr>
        </p:nvSpPr>
        <p:spPr/>
        <p:txBody>
          <a:bodyPr/>
          <a:lstStyle/>
          <a:p>
            <a:fld id="{08666801-8A48-4F2A-9D11-DCCC6110895C}" type="slidenum">
              <a:rPr lang="vi-VN" smtClean="0"/>
              <a:t>6</a:t>
            </a:fld>
            <a:endParaRPr lang="vi-VN"/>
          </a:p>
        </p:txBody>
      </p:sp>
    </p:spTree>
    <p:extLst>
      <p:ext uri="{BB962C8B-B14F-4D97-AF65-F5344CB8AC3E}">
        <p14:creationId xmlns:p14="http://schemas.microsoft.com/office/powerpoint/2010/main" val="29433548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a:p>
        </p:txBody>
      </p:sp>
      <p:sp>
        <p:nvSpPr>
          <p:cNvPr id="4" name="Slide Number Placeholder 3"/>
          <p:cNvSpPr>
            <a:spLocks noGrp="1"/>
          </p:cNvSpPr>
          <p:nvPr>
            <p:ph type="sldNum" sz="quarter" idx="10"/>
          </p:nvPr>
        </p:nvSpPr>
        <p:spPr/>
        <p:txBody>
          <a:bodyPr/>
          <a:lstStyle/>
          <a:p>
            <a:fld id="{08666801-8A48-4F2A-9D11-DCCC6110895C}" type="slidenum">
              <a:rPr lang="vi-VN" smtClean="0"/>
              <a:t>7</a:t>
            </a:fld>
            <a:endParaRPr lang="vi-VN"/>
          </a:p>
        </p:txBody>
      </p:sp>
    </p:spTree>
    <p:extLst>
      <p:ext uri="{BB962C8B-B14F-4D97-AF65-F5344CB8AC3E}">
        <p14:creationId xmlns:p14="http://schemas.microsoft.com/office/powerpoint/2010/main" val="2943354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5FC05A9F-BAB9-4125-BB62-3001A339FA1E}" type="datetimeFigureOut">
              <a:rPr lang="vi-VN" smtClean="0"/>
              <a:t>11/11/2015</a:t>
            </a:fld>
            <a:endParaRPr lang="vi-VN"/>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vi-VN"/>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7355E473-3256-42A0-A6A1-2AE27BD04897}" type="slidenum">
              <a:rPr lang="vi-VN" smtClean="0"/>
              <a:t>‹#›</a:t>
            </a:fld>
            <a:endParaRPr lang="vi-VN"/>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5FC05A9F-BAB9-4125-BB62-3001A339FA1E}" type="datetimeFigureOut">
              <a:rPr lang="vi-VN" smtClean="0"/>
              <a:t>11/11/2015</a:t>
            </a:fld>
            <a:endParaRPr lang="vi-VN"/>
          </a:p>
        </p:txBody>
      </p:sp>
      <p:sp>
        <p:nvSpPr>
          <p:cNvPr id="9" name="Slide Number Placeholder 8"/>
          <p:cNvSpPr>
            <a:spLocks noGrp="1"/>
          </p:cNvSpPr>
          <p:nvPr>
            <p:ph type="sldNum" sz="quarter" idx="15"/>
          </p:nvPr>
        </p:nvSpPr>
        <p:spPr/>
        <p:txBody>
          <a:bodyPr rtlCol="0"/>
          <a:lstStyle/>
          <a:p>
            <a:fld id="{7355E473-3256-42A0-A6A1-2AE27BD04897}" type="slidenum">
              <a:rPr lang="vi-VN" smtClean="0"/>
              <a:t>‹#›</a:t>
            </a:fld>
            <a:endParaRPr lang="vi-VN"/>
          </a:p>
        </p:txBody>
      </p:sp>
      <p:sp>
        <p:nvSpPr>
          <p:cNvPr id="10" name="Footer Placeholder 9"/>
          <p:cNvSpPr>
            <a:spLocks noGrp="1"/>
          </p:cNvSpPr>
          <p:nvPr>
            <p:ph type="ftr" sz="quarter" idx="16"/>
          </p:nvPr>
        </p:nvSpPr>
        <p:spPr/>
        <p:txBody>
          <a:bodyPr rtlCol="0"/>
          <a:lstStyle/>
          <a:p>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5FC05A9F-BAB9-4125-BB62-3001A339FA1E}" type="datetimeFigureOut">
              <a:rPr lang="vi-VN" smtClean="0"/>
              <a:t>11/11/2015</a:t>
            </a:fld>
            <a:endParaRPr lang="vi-VN"/>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vi-VN"/>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7355E473-3256-42A0-A6A1-2AE27BD04897}" type="slidenum">
              <a:rPr lang="vi-VN" smtClean="0"/>
              <a:t>‹#›</a:t>
            </a:fld>
            <a:endParaRPr lang="vi-VN"/>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5FC05A9F-BAB9-4125-BB62-3001A339FA1E}" type="datetimeFigureOut">
              <a:rPr lang="vi-VN" smtClean="0"/>
              <a:t>11/11/2015</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7355E473-3256-42A0-A6A1-2AE27BD04897}" type="slidenum">
              <a:rPr lang="vi-VN" smtClean="0"/>
              <a:t>‹#›</a:t>
            </a:fld>
            <a:endParaRPr lang="vi-VN"/>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5FC05A9F-BAB9-4125-BB62-3001A339FA1E}" type="datetimeFigureOut">
              <a:rPr lang="vi-VN" smtClean="0"/>
              <a:t>11/11/2015</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7355E473-3256-42A0-A6A1-2AE27BD04897}" type="slidenum">
              <a:rPr lang="vi-VN" smtClean="0"/>
              <a:t>‹#›</a:t>
            </a:fld>
            <a:endParaRPr lang="vi-VN"/>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5FC05A9F-BAB9-4125-BB62-3001A339FA1E}" type="datetimeFigureOut">
              <a:rPr lang="vi-VN" smtClean="0"/>
              <a:t>11/11/2015</a:t>
            </a:fld>
            <a:endParaRPr lang="vi-VN"/>
          </a:p>
        </p:txBody>
      </p:sp>
      <p:sp>
        <p:nvSpPr>
          <p:cNvPr id="7" name="Slide Number Placeholder 6"/>
          <p:cNvSpPr>
            <a:spLocks noGrp="1"/>
          </p:cNvSpPr>
          <p:nvPr>
            <p:ph type="sldNum" sz="quarter" idx="11"/>
          </p:nvPr>
        </p:nvSpPr>
        <p:spPr/>
        <p:txBody>
          <a:bodyPr rtlCol="0"/>
          <a:lstStyle/>
          <a:p>
            <a:fld id="{7355E473-3256-42A0-A6A1-2AE27BD04897}" type="slidenum">
              <a:rPr lang="vi-VN" smtClean="0"/>
              <a:t>‹#›</a:t>
            </a:fld>
            <a:endParaRPr lang="vi-VN"/>
          </a:p>
        </p:txBody>
      </p:sp>
      <p:sp>
        <p:nvSpPr>
          <p:cNvPr id="8" name="Footer Placeholder 7"/>
          <p:cNvSpPr>
            <a:spLocks noGrp="1"/>
          </p:cNvSpPr>
          <p:nvPr>
            <p:ph type="ftr" sz="quarter" idx="12"/>
          </p:nvPr>
        </p:nvSpPr>
        <p:spPr/>
        <p:txBody>
          <a:bodyPr rtlCol="0"/>
          <a:lstStyle/>
          <a:p>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C05A9F-BAB9-4125-BB62-3001A339FA1E}" type="datetimeFigureOut">
              <a:rPr lang="vi-VN" smtClean="0"/>
              <a:t>11/11/2015</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7355E473-3256-42A0-A6A1-2AE27BD04897}" type="slidenum">
              <a:rPr lang="vi-VN" smtClean="0"/>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5FC05A9F-BAB9-4125-BB62-3001A339FA1E}" type="datetimeFigureOut">
              <a:rPr lang="vi-VN" smtClean="0"/>
              <a:t>11/11/2015</a:t>
            </a:fld>
            <a:endParaRPr lang="vi-VN"/>
          </a:p>
        </p:txBody>
      </p:sp>
      <p:sp>
        <p:nvSpPr>
          <p:cNvPr id="22" name="Slide Number Placeholder 21"/>
          <p:cNvSpPr>
            <a:spLocks noGrp="1"/>
          </p:cNvSpPr>
          <p:nvPr>
            <p:ph type="sldNum" sz="quarter" idx="15"/>
          </p:nvPr>
        </p:nvSpPr>
        <p:spPr/>
        <p:txBody>
          <a:bodyPr rtlCol="0"/>
          <a:lstStyle/>
          <a:p>
            <a:fld id="{7355E473-3256-42A0-A6A1-2AE27BD04897}" type="slidenum">
              <a:rPr lang="vi-VN" smtClean="0"/>
              <a:t>‹#›</a:t>
            </a:fld>
            <a:endParaRPr lang="vi-VN"/>
          </a:p>
        </p:txBody>
      </p:sp>
      <p:sp>
        <p:nvSpPr>
          <p:cNvPr id="23" name="Footer Placeholder 22"/>
          <p:cNvSpPr>
            <a:spLocks noGrp="1"/>
          </p:cNvSpPr>
          <p:nvPr>
            <p:ph type="ftr" sz="quarter" idx="16"/>
          </p:nvPr>
        </p:nvSpPr>
        <p:spPr/>
        <p:txBody>
          <a:bodyPr rtlCol="0"/>
          <a:lstStyle/>
          <a:p>
            <a:endParaRPr lang="vi-VN"/>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5FC05A9F-BAB9-4125-BB62-3001A339FA1E}" type="datetimeFigureOut">
              <a:rPr lang="vi-VN" smtClean="0"/>
              <a:t>11/11/2015</a:t>
            </a:fld>
            <a:endParaRPr lang="vi-VN"/>
          </a:p>
        </p:txBody>
      </p:sp>
      <p:sp>
        <p:nvSpPr>
          <p:cNvPr id="18" name="Slide Number Placeholder 17"/>
          <p:cNvSpPr>
            <a:spLocks noGrp="1"/>
          </p:cNvSpPr>
          <p:nvPr>
            <p:ph type="sldNum" sz="quarter" idx="11"/>
          </p:nvPr>
        </p:nvSpPr>
        <p:spPr/>
        <p:txBody>
          <a:bodyPr rtlCol="0"/>
          <a:lstStyle/>
          <a:p>
            <a:fld id="{7355E473-3256-42A0-A6A1-2AE27BD04897}" type="slidenum">
              <a:rPr lang="vi-VN" smtClean="0"/>
              <a:t>‹#›</a:t>
            </a:fld>
            <a:endParaRPr lang="vi-VN"/>
          </a:p>
        </p:txBody>
      </p:sp>
      <p:sp>
        <p:nvSpPr>
          <p:cNvPr id="21" name="Footer Placeholder 20"/>
          <p:cNvSpPr>
            <a:spLocks noGrp="1"/>
          </p:cNvSpPr>
          <p:nvPr>
            <p:ph type="ftr" sz="quarter" idx="12"/>
          </p:nvPr>
        </p:nvSpPr>
        <p:spPr/>
        <p:txBody>
          <a:bodyPr rtlCol="0"/>
          <a:lstStyle/>
          <a:p>
            <a:endParaRPr 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FC05A9F-BAB9-4125-BB62-3001A339FA1E}" type="datetimeFigureOut">
              <a:rPr lang="vi-VN" smtClean="0"/>
              <a:t>11/11/2015</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7355E473-3256-42A0-A6A1-2AE27BD04897}" type="slidenum">
              <a:rPr lang="vi-VN" smtClean="0"/>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FC05A9F-BAB9-4125-BB62-3001A339FA1E}" type="datetimeFigureOut">
              <a:rPr lang="vi-VN" smtClean="0"/>
              <a:t>11/11/2015</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7355E473-3256-42A0-A6A1-2AE27BD04897}" type="slidenum">
              <a:rPr lang="vi-VN" smtClean="0"/>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5FC05A9F-BAB9-4125-BB62-3001A339FA1E}" type="datetimeFigureOut">
              <a:rPr lang="vi-VN" smtClean="0"/>
              <a:t>11/11/2015</a:t>
            </a:fld>
            <a:endParaRPr lang="vi-VN"/>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vi-VN"/>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7355E473-3256-42A0-A6A1-2AE27BD04897}" type="slidenum">
              <a:rPr lang="vi-VN" smtClean="0"/>
              <a:t>‹#›</a:t>
            </a:fld>
            <a:endParaRPr lang="vi-VN"/>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image" Target="../media/image40.png"/></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5" Type="http://schemas.openxmlformats.org/officeDocument/2006/relationships/image" Target="../media/image47.png"/><Relationship Id="rId4" Type="http://schemas.openxmlformats.org/officeDocument/2006/relationships/image" Target="../media/image46.png"/></Relationships>
</file>

<file path=ppt/slides/_rels/slide3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 Id="rId5" Type="http://schemas.openxmlformats.org/officeDocument/2006/relationships/image" Target="../media/image51.png"/><Relationship Id="rId4" Type="http://schemas.openxmlformats.org/officeDocument/2006/relationships/image" Target="../media/image50.png"/></Relationships>
</file>

<file path=ppt/slides/_rels/slide3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51"/>
          <p:cNvSpPr txBox="1">
            <a:spLocks noChangeArrowheads="1"/>
          </p:cNvSpPr>
          <p:nvPr/>
        </p:nvSpPr>
        <p:spPr bwMode="auto">
          <a:xfrm>
            <a:off x="1580606" y="126637"/>
            <a:ext cx="70866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ctr"/>
            <a:r>
              <a:rPr lang="en-US" sz="2200" b="1">
                <a:solidFill>
                  <a:srgbClr val="FF0000"/>
                </a:solidFill>
                <a:latin typeface="Times New Roman" pitchFamily="18" charset="0"/>
                <a:cs typeface="Times New Roman" pitchFamily="18" charset="0"/>
              </a:rPr>
              <a:t>TRƯỜNG CAO ĐẲNG KỸ THUẬT LÝ TỰ TRỌNG</a:t>
            </a:r>
          </a:p>
          <a:p>
            <a:pPr algn="ctr"/>
            <a:r>
              <a:rPr lang="en-US" sz="2200" b="1">
                <a:solidFill>
                  <a:srgbClr val="FF0000"/>
                </a:solidFill>
                <a:latin typeface="Times New Roman" pitchFamily="18" charset="0"/>
                <a:cs typeface="Times New Roman" pitchFamily="18" charset="0"/>
              </a:rPr>
              <a:t>KHOA CÔNG NGHỆ CƠ KHÍ</a:t>
            </a:r>
          </a:p>
        </p:txBody>
      </p:sp>
      <p:pic>
        <p:nvPicPr>
          <p:cNvPr id="5" name="Picture 4" descr="E:\logo lytc.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375" y="0"/>
            <a:ext cx="1468438" cy="146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2"/>
          <p:cNvSpPr txBox="1">
            <a:spLocks noChangeArrowheads="1"/>
          </p:cNvSpPr>
          <p:nvPr/>
        </p:nvSpPr>
        <p:spPr>
          <a:xfrm>
            <a:off x="760594" y="1752600"/>
            <a:ext cx="7906612" cy="762000"/>
          </a:xfrm>
          <a:prstGeom prst="rect">
            <a:avLst/>
          </a:prstGeom>
        </p:spPr>
        <p:txBody>
          <a:bodyPr vert="horz" anchor="t">
            <a:noAutofit/>
          </a:bodyPr>
          <a:lst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a:lstStyle>
          <a:p>
            <a:pPr algn="ctr">
              <a:defRPr/>
            </a:pPr>
            <a:r>
              <a:rPr lang="en-US" b="1" smtClean="0">
                <a:solidFill>
                  <a:srgbClr val="002060"/>
                </a:solidFill>
                <a:latin typeface="Times New Roman" pitchFamily="18" charset="0"/>
                <a:cs typeface="Times New Roman" pitchFamily="18" charset="0"/>
              </a:rPr>
              <a:t>MÔN: AN TOÀN VÀ MÔI TRƯỜNG CÔNG NGHIỆP</a:t>
            </a:r>
            <a:br>
              <a:rPr lang="en-US" b="1" smtClean="0">
                <a:solidFill>
                  <a:srgbClr val="002060"/>
                </a:solidFill>
                <a:latin typeface="Times New Roman" pitchFamily="18" charset="0"/>
                <a:cs typeface="Times New Roman" pitchFamily="18" charset="0"/>
              </a:rPr>
            </a:br>
            <a:r>
              <a:rPr lang="en-US" b="1" smtClean="0">
                <a:solidFill>
                  <a:srgbClr val="002060"/>
                </a:solidFill>
                <a:latin typeface="Times New Roman" pitchFamily="18" charset="0"/>
                <a:cs typeface="Times New Roman" pitchFamily="18" charset="0"/>
              </a:rPr>
              <a:t/>
            </a:r>
            <a:br>
              <a:rPr lang="en-US" b="1" smtClean="0">
                <a:solidFill>
                  <a:srgbClr val="002060"/>
                </a:solidFill>
                <a:latin typeface="Times New Roman" pitchFamily="18" charset="0"/>
                <a:cs typeface="Times New Roman" pitchFamily="18" charset="0"/>
              </a:rPr>
            </a:br>
            <a:r>
              <a:rPr lang="en-US" b="1" i="1" smtClean="0">
                <a:solidFill>
                  <a:srgbClr val="002060"/>
                </a:solidFill>
              </a:rPr>
              <a:t/>
            </a:r>
            <a:br>
              <a:rPr lang="en-US" b="1" i="1" smtClean="0">
                <a:solidFill>
                  <a:srgbClr val="002060"/>
                </a:solidFill>
              </a:rPr>
            </a:br>
            <a:endParaRPr lang="en-US" b="1" i="1" smtClean="0">
              <a:solidFill>
                <a:srgbClr val="002060"/>
              </a:solidFill>
            </a:endParaRPr>
          </a:p>
        </p:txBody>
      </p:sp>
      <p:sp>
        <p:nvSpPr>
          <p:cNvPr id="7" name="TextBox 6"/>
          <p:cNvSpPr txBox="1"/>
          <p:nvPr/>
        </p:nvSpPr>
        <p:spPr>
          <a:xfrm>
            <a:off x="1219200" y="3505200"/>
            <a:ext cx="7239000" cy="1169551"/>
          </a:xfrm>
          <a:prstGeom prst="rect">
            <a:avLst/>
          </a:prstGeom>
          <a:noFill/>
        </p:spPr>
        <p:txBody>
          <a:bodyPr wrap="square" rtlCol="0">
            <a:spAutoFit/>
          </a:bodyPr>
          <a:lstStyle/>
          <a:p>
            <a:pPr algn="ctr"/>
            <a:r>
              <a:rPr lang="en-US" sz="3600" b="1" u="sng" smtClean="0">
                <a:solidFill>
                  <a:schemeClr val="tx1">
                    <a:lumMod val="95000"/>
                    <a:lumOff val="5000"/>
                  </a:schemeClr>
                </a:solidFill>
                <a:latin typeface="Times New Roman" pitchFamily="18" charset="0"/>
                <a:cs typeface="Times New Roman" pitchFamily="18" charset="0"/>
              </a:rPr>
              <a:t>Bài 4.</a:t>
            </a:r>
            <a:r>
              <a:rPr lang="en-US" sz="3600" smtClean="0">
                <a:solidFill>
                  <a:schemeClr val="tx1">
                    <a:lumMod val="95000"/>
                    <a:lumOff val="5000"/>
                  </a:schemeClr>
                </a:solidFill>
                <a:latin typeface="Times New Roman" pitchFamily="18" charset="0"/>
                <a:cs typeface="Times New Roman" pitchFamily="18" charset="0"/>
              </a:rPr>
              <a:t> </a:t>
            </a:r>
            <a:r>
              <a:rPr lang="en-US" sz="3400" b="1" smtClean="0">
                <a:solidFill>
                  <a:schemeClr val="tx1">
                    <a:lumMod val="95000"/>
                    <a:lumOff val="5000"/>
                  </a:schemeClr>
                </a:solidFill>
                <a:latin typeface="Times New Roman" pitchFamily="18" charset="0"/>
                <a:cs typeface="Times New Roman" pitchFamily="18" charset="0"/>
              </a:rPr>
              <a:t>YẾU TỐ TÁC HẠI TRONG LAO ĐỘNG SẢN XUẤT </a:t>
            </a:r>
            <a:endParaRPr lang="vi-VN" sz="3400" b="1">
              <a:solidFill>
                <a:schemeClr val="tx1">
                  <a:lumMod val="95000"/>
                  <a:lumOff val="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42896690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66800" y="1066800"/>
            <a:ext cx="6858000" cy="3929281"/>
          </a:xfrm>
          <a:prstGeom prst="rect">
            <a:avLst/>
          </a:prstGeom>
          <a:noFill/>
        </p:spPr>
        <p:txBody>
          <a:bodyPr wrap="square" rtlCol="0">
            <a:spAutoFit/>
          </a:bodyPr>
          <a:lstStyle/>
          <a:p>
            <a:pPr algn="just">
              <a:spcBef>
                <a:spcPts val="1000"/>
              </a:spcBef>
              <a:spcAft>
                <a:spcPts val="1000"/>
              </a:spcAft>
            </a:pPr>
            <a:r>
              <a:rPr lang="en-US" sz="3600" b="1" smtClean="0">
                <a:solidFill>
                  <a:srgbClr val="FF0000"/>
                </a:solidFill>
                <a:latin typeface="Times New Roman" pitchFamily="18" charset="0"/>
                <a:cs typeface="Times New Roman" pitchFamily="18" charset="0"/>
              </a:rPr>
              <a:t>Mục tiêu: </a:t>
            </a:r>
          </a:p>
          <a:p>
            <a:pPr algn="just">
              <a:spcBef>
                <a:spcPts val="1000"/>
              </a:spcBef>
              <a:spcAft>
                <a:spcPts val="1000"/>
              </a:spcAft>
            </a:pPr>
            <a:r>
              <a:rPr lang="en-US" sz="3600" smtClean="0">
                <a:latin typeface="Times New Roman" pitchFamily="18" charset="0"/>
                <a:cs typeface="Times New Roman" pitchFamily="18" charset="0"/>
              </a:rPr>
              <a:t>	Các yếu tố có hại nghề nghiệp trong các môi trường cơ khí đặc trưng</a:t>
            </a:r>
          </a:p>
          <a:p>
            <a:pPr algn="just">
              <a:spcBef>
                <a:spcPts val="1000"/>
              </a:spcBef>
              <a:spcAft>
                <a:spcPts val="1000"/>
              </a:spcAft>
            </a:pPr>
            <a:r>
              <a:rPr lang="en-US" sz="3600" smtClean="0">
                <a:latin typeface="Times New Roman" pitchFamily="18" charset="0"/>
                <a:cs typeface="Times New Roman" pitchFamily="18" charset="0"/>
              </a:rPr>
              <a:t>	Các biện pháp phòng chống tác hại nghề nghiệp</a:t>
            </a:r>
            <a:endParaRPr lang="vi-VN" sz="3600">
              <a:latin typeface="Times New Roman" pitchFamily="18" charset="0"/>
              <a:cs typeface="Times New Roman" pitchFamily="18" charset="0"/>
            </a:endParaRPr>
          </a:p>
        </p:txBody>
      </p:sp>
    </p:spTree>
    <p:extLst>
      <p:ext uri="{BB962C8B-B14F-4D97-AF65-F5344CB8AC3E}">
        <p14:creationId xmlns:p14="http://schemas.microsoft.com/office/powerpoint/2010/main" val="2496405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1000"/>
                                        <p:tgtEl>
                                          <p:spTgt spid="4">
                                            <p:txEl>
                                              <p:pRg st="1" end="1"/>
                                            </p:txEl>
                                          </p:spTgt>
                                        </p:tgtEl>
                                      </p:cBhvr>
                                    </p:animEffect>
                                    <p:anim calcmode="lin" valueType="num">
                                      <p:cBhvr>
                                        <p:cTn id="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1000"/>
                                        <p:tgtEl>
                                          <p:spTgt spid="4">
                                            <p:txEl>
                                              <p:pRg st="2" end="2"/>
                                            </p:txEl>
                                          </p:spTgt>
                                        </p:tgtEl>
                                      </p:cBhvr>
                                    </p:animEffect>
                                    <p:anim calcmode="lin" valueType="num">
                                      <p:cBhvr>
                                        <p:cTn id="1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76200"/>
            <a:ext cx="8229600" cy="615553"/>
          </a:xfrm>
          <a:prstGeom prst="rect">
            <a:avLst/>
          </a:prstGeom>
          <a:noFill/>
        </p:spPr>
        <p:txBody>
          <a:bodyPr wrap="square" rtlCol="0">
            <a:spAutoFit/>
          </a:bodyPr>
          <a:lstStyle/>
          <a:p>
            <a:pPr marL="571500" indent="-571500" algn="ctr">
              <a:buAutoNum type="romanUcPeriod"/>
            </a:pPr>
            <a:r>
              <a:rPr lang="en-US" sz="3400" b="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VỊ TRÍ NƠI SẢN XUẤT</a:t>
            </a:r>
            <a:endParaRPr lang="vi-VN" sz="340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 name="Oval 1"/>
          <p:cNvSpPr/>
          <p:nvPr/>
        </p:nvSpPr>
        <p:spPr>
          <a:xfrm>
            <a:off x="781594" y="1395549"/>
            <a:ext cx="2286000" cy="2057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400" b="1" smtClean="0">
                <a:solidFill>
                  <a:srgbClr val="FF0000"/>
                </a:solidFill>
                <a:latin typeface="Times New Roman" pitchFamily="18" charset="0"/>
                <a:cs typeface="Times New Roman" pitchFamily="18" charset="0"/>
              </a:rPr>
              <a:t>VI KHÍ HẬU</a:t>
            </a:r>
            <a:endParaRPr lang="vi-VN" sz="3400" b="1">
              <a:solidFill>
                <a:srgbClr val="FF0000"/>
              </a:solidFill>
              <a:latin typeface="Times New Roman" pitchFamily="18" charset="0"/>
              <a:cs typeface="Times New Roman" pitchFamily="18" charset="0"/>
            </a:endParaRPr>
          </a:p>
        </p:txBody>
      </p:sp>
      <p:sp>
        <p:nvSpPr>
          <p:cNvPr id="6" name="Rectangle 5"/>
          <p:cNvSpPr/>
          <p:nvPr/>
        </p:nvSpPr>
        <p:spPr>
          <a:xfrm>
            <a:off x="5029200" y="1371600"/>
            <a:ext cx="2819400" cy="685800"/>
          </a:xfrm>
          <a:prstGeom prst="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00FF"/>
                </a:solidFill>
                <a:latin typeface="Times New Roman" pitchFamily="18" charset="0"/>
                <a:cs typeface="Times New Roman" pitchFamily="18" charset="0"/>
              </a:rPr>
              <a:t>Nhiệt độ</a:t>
            </a:r>
            <a:endParaRPr lang="vi-VN" sz="3200" b="1">
              <a:solidFill>
                <a:srgbClr val="0000FF"/>
              </a:solidFill>
              <a:latin typeface="Times New Roman" pitchFamily="18" charset="0"/>
              <a:cs typeface="Times New Roman" pitchFamily="18" charset="0"/>
            </a:endParaRPr>
          </a:p>
        </p:txBody>
      </p:sp>
      <p:sp>
        <p:nvSpPr>
          <p:cNvPr id="11" name="Rectangle 10"/>
          <p:cNvSpPr/>
          <p:nvPr/>
        </p:nvSpPr>
        <p:spPr>
          <a:xfrm>
            <a:off x="5029200" y="2614749"/>
            <a:ext cx="2819400" cy="685800"/>
          </a:xfrm>
          <a:prstGeom prst="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00FF"/>
                </a:solidFill>
                <a:latin typeface="Times New Roman" pitchFamily="18" charset="0"/>
                <a:cs typeface="Times New Roman" pitchFamily="18" charset="0"/>
              </a:rPr>
              <a:t>Ẩm độ</a:t>
            </a:r>
            <a:endParaRPr lang="vi-VN" sz="3200" b="1">
              <a:solidFill>
                <a:srgbClr val="0000FF"/>
              </a:solidFill>
              <a:latin typeface="Times New Roman" pitchFamily="18" charset="0"/>
              <a:cs typeface="Times New Roman" pitchFamily="18" charset="0"/>
            </a:endParaRPr>
          </a:p>
        </p:txBody>
      </p:sp>
      <p:sp>
        <p:nvSpPr>
          <p:cNvPr id="12" name="Rectangle 11"/>
          <p:cNvSpPr/>
          <p:nvPr/>
        </p:nvSpPr>
        <p:spPr>
          <a:xfrm>
            <a:off x="5033554" y="3942807"/>
            <a:ext cx="2819400" cy="685800"/>
          </a:xfrm>
          <a:prstGeom prst="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00FF"/>
                </a:solidFill>
                <a:latin typeface="Times New Roman" pitchFamily="18" charset="0"/>
                <a:cs typeface="Times New Roman" pitchFamily="18" charset="0"/>
              </a:rPr>
              <a:t>Bức xạ nhiệt</a:t>
            </a:r>
            <a:endParaRPr lang="vi-VN" sz="3200" b="1">
              <a:solidFill>
                <a:srgbClr val="0000FF"/>
              </a:solidFill>
              <a:latin typeface="Times New Roman" pitchFamily="18" charset="0"/>
              <a:cs typeface="Times New Roman" pitchFamily="18" charset="0"/>
            </a:endParaRPr>
          </a:p>
        </p:txBody>
      </p:sp>
      <p:sp>
        <p:nvSpPr>
          <p:cNvPr id="13" name="Rectangle 12"/>
          <p:cNvSpPr/>
          <p:nvPr/>
        </p:nvSpPr>
        <p:spPr>
          <a:xfrm>
            <a:off x="5058591" y="5181600"/>
            <a:ext cx="3429000" cy="1066800"/>
          </a:xfrm>
          <a:prstGeom prst="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00FF"/>
                </a:solidFill>
                <a:latin typeface="Times New Roman" pitchFamily="18" charset="0"/>
                <a:cs typeface="Times New Roman" pitchFamily="18" charset="0"/>
              </a:rPr>
              <a:t>Vận tốc truyền động k</a:t>
            </a:r>
            <a:r>
              <a:rPr lang="en-US" sz="3200" smtClean="0">
                <a:solidFill>
                  <a:srgbClr val="0000FF"/>
                </a:solidFill>
                <a:latin typeface="Times New Roman" pitchFamily="18" charset="0"/>
                <a:cs typeface="Times New Roman" pitchFamily="18" charset="0"/>
              </a:rPr>
              <a:t>h</a:t>
            </a:r>
            <a:r>
              <a:rPr lang="en-US" sz="3200" b="1" smtClean="0">
                <a:solidFill>
                  <a:srgbClr val="0000FF"/>
                </a:solidFill>
                <a:latin typeface="Times New Roman" pitchFamily="18" charset="0"/>
                <a:cs typeface="Times New Roman" pitchFamily="18" charset="0"/>
              </a:rPr>
              <a:t>ông khí</a:t>
            </a:r>
            <a:endParaRPr lang="vi-VN" sz="3200" b="1">
              <a:solidFill>
                <a:srgbClr val="0000FF"/>
              </a:solidFill>
              <a:latin typeface="Times New Roman" pitchFamily="18" charset="0"/>
              <a:cs typeface="Times New Roman" pitchFamily="18" charset="0"/>
            </a:endParaRPr>
          </a:p>
        </p:txBody>
      </p:sp>
      <p:cxnSp>
        <p:nvCxnSpPr>
          <p:cNvPr id="8" name="Straight Arrow Connector 7"/>
          <p:cNvCxnSpPr>
            <a:stCxn id="2" idx="6"/>
            <a:endCxn id="6" idx="1"/>
          </p:cNvCxnSpPr>
          <p:nvPr/>
        </p:nvCxnSpPr>
        <p:spPr>
          <a:xfrm flipV="1">
            <a:off x="3067594" y="1714500"/>
            <a:ext cx="1961606" cy="709749"/>
          </a:xfrm>
          <a:prstGeom prst="straightConnector1">
            <a:avLst/>
          </a:prstGeom>
          <a:ln>
            <a:solidFill>
              <a:srgbClr val="00B050"/>
            </a:solidFill>
            <a:tailEnd type="arrow"/>
          </a:ln>
        </p:spPr>
        <p:style>
          <a:lnRef idx="2">
            <a:schemeClr val="accent5"/>
          </a:lnRef>
          <a:fillRef idx="0">
            <a:schemeClr val="accent5"/>
          </a:fillRef>
          <a:effectRef idx="1">
            <a:schemeClr val="accent5"/>
          </a:effectRef>
          <a:fontRef idx="minor">
            <a:schemeClr val="tx1"/>
          </a:fontRef>
        </p:style>
      </p:cxnSp>
      <p:cxnSp>
        <p:nvCxnSpPr>
          <p:cNvPr id="16" name="Straight Arrow Connector 15"/>
          <p:cNvCxnSpPr>
            <a:stCxn id="2" idx="6"/>
            <a:endCxn id="11" idx="1"/>
          </p:cNvCxnSpPr>
          <p:nvPr/>
        </p:nvCxnSpPr>
        <p:spPr>
          <a:xfrm>
            <a:off x="3067594" y="2424249"/>
            <a:ext cx="1961606" cy="533400"/>
          </a:xfrm>
          <a:prstGeom prst="straightConnector1">
            <a:avLst/>
          </a:prstGeom>
          <a:ln>
            <a:solidFill>
              <a:srgbClr val="00B050"/>
            </a:solidFill>
            <a:tailEnd type="arrow"/>
          </a:ln>
        </p:spPr>
        <p:style>
          <a:lnRef idx="2">
            <a:schemeClr val="accent5"/>
          </a:lnRef>
          <a:fillRef idx="0">
            <a:schemeClr val="accent5"/>
          </a:fillRef>
          <a:effectRef idx="1">
            <a:schemeClr val="accent5"/>
          </a:effectRef>
          <a:fontRef idx="minor">
            <a:schemeClr val="tx1"/>
          </a:fontRef>
        </p:style>
      </p:cxnSp>
      <p:cxnSp>
        <p:nvCxnSpPr>
          <p:cNvPr id="17" name="Straight Arrow Connector 16"/>
          <p:cNvCxnSpPr>
            <a:stCxn id="2" idx="6"/>
            <a:endCxn id="12" idx="1"/>
          </p:cNvCxnSpPr>
          <p:nvPr/>
        </p:nvCxnSpPr>
        <p:spPr>
          <a:xfrm>
            <a:off x="3067594" y="2424249"/>
            <a:ext cx="1965960" cy="1861458"/>
          </a:xfrm>
          <a:prstGeom prst="straightConnector1">
            <a:avLst/>
          </a:prstGeom>
          <a:ln>
            <a:solidFill>
              <a:srgbClr val="00B050"/>
            </a:solidFill>
            <a:tailEnd type="arrow"/>
          </a:ln>
        </p:spPr>
        <p:style>
          <a:lnRef idx="2">
            <a:schemeClr val="accent5"/>
          </a:lnRef>
          <a:fillRef idx="0">
            <a:schemeClr val="accent5"/>
          </a:fillRef>
          <a:effectRef idx="1">
            <a:schemeClr val="accent5"/>
          </a:effectRef>
          <a:fontRef idx="minor">
            <a:schemeClr val="tx1"/>
          </a:fontRef>
        </p:style>
      </p:cxnSp>
      <p:cxnSp>
        <p:nvCxnSpPr>
          <p:cNvPr id="18" name="Straight Arrow Connector 17"/>
          <p:cNvCxnSpPr>
            <a:stCxn id="2" idx="6"/>
            <a:endCxn id="13" idx="1"/>
          </p:cNvCxnSpPr>
          <p:nvPr/>
        </p:nvCxnSpPr>
        <p:spPr>
          <a:xfrm>
            <a:off x="3067594" y="2424249"/>
            <a:ext cx="1990997" cy="3290751"/>
          </a:xfrm>
          <a:prstGeom prst="straightConnector1">
            <a:avLst/>
          </a:prstGeom>
          <a:ln>
            <a:solidFill>
              <a:srgbClr val="00B050"/>
            </a:solidFill>
            <a:tailEnd type="arrow"/>
          </a:ln>
        </p:spPr>
        <p:style>
          <a:lnRef idx="2">
            <a:schemeClr val="accent5"/>
          </a:lnRef>
          <a:fillRef idx="0">
            <a:schemeClr val="accent5"/>
          </a:fillRef>
          <a:effectRef idx="1">
            <a:schemeClr val="accent5"/>
          </a:effectRef>
          <a:fontRef idx="minor">
            <a:schemeClr val="tx1"/>
          </a:fontRef>
        </p:style>
      </p:cxnSp>
      <p:sp>
        <p:nvSpPr>
          <p:cNvPr id="33" name="Rectangle 32"/>
          <p:cNvSpPr/>
          <p:nvPr/>
        </p:nvSpPr>
        <p:spPr>
          <a:xfrm>
            <a:off x="695597" y="3571060"/>
            <a:ext cx="2819400" cy="1429294"/>
          </a:xfrm>
          <a:prstGeom prst="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smtClean="0">
                <a:solidFill>
                  <a:schemeClr val="tx1"/>
                </a:solidFill>
                <a:latin typeface="Times New Roman" pitchFamily="18" charset="0"/>
                <a:cs typeface="Times New Roman" pitchFamily="18" charset="0"/>
              </a:rPr>
              <a:t>Môi trường xung quanh nơi sản xuất</a:t>
            </a:r>
            <a:endParaRPr lang="vi-VN" sz="280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825506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531" y="-15240"/>
            <a:ext cx="6781800" cy="615553"/>
          </a:xfrm>
          <a:prstGeom prst="rect">
            <a:avLst/>
          </a:prstGeom>
          <a:noFill/>
        </p:spPr>
        <p:txBody>
          <a:bodyPr wrap="square" rtlCol="0">
            <a:spAutoFit/>
          </a:bodyPr>
          <a:lstStyle/>
          <a:p>
            <a:r>
              <a:rPr lang="en-US" sz="3400" b="1" smtClean="0">
                <a:solidFill>
                  <a:srgbClr val="0000FF"/>
                </a:solidFill>
                <a:latin typeface="Times New Roman" pitchFamily="18" charset="0"/>
                <a:cs typeface="Times New Roman" pitchFamily="18" charset="0"/>
              </a:rPr>
              <a:t>BỨC XẠ NHIỆT</a:t>
            </a:r>
            <a:endParaRPr lang="vi-VN" sz="3400" b="1">
              <a:solidFill>
                <a:srgbClr val="0000FF"/>
              </a:solidFill>
              <a:latin typeface="Times New Roman" pitchFamily="18" charset="0"/>
              <a:cs typeface="Times New Roman" pitchFamily="18" charset="0"/>
            </a:endParaRPr>
          </a:p>
        </p:txBody>
      </p:sp>
      <p:sp>
        <p:nvSpPr>
          <p:cNvPr id="2" name="TextBox 1"/>
          <p:cNvSpPr txBox="1"/>
          <p:nvPr/>
        </p:nvSpPr>
        <p:spPr>
          <a:xfrm>
            <a:off x="0" y="551873"/>
            <a:ext cx="9144000" cy="954107"/>
          </a:xfrm>
          <a:prstGeom prst="rect">
            <a:avLst/>
          </a:prstGeom>
          <a:noFill/>
        </p:spPr>
        <p:txBody>
          <a:bodyPr wrap="square" rtlCol="0">
            <a:spAutoFit/>
          </a:bodyPr>
          <a:lstStyle/>
          <a:p>
            <a:r>
              <a:rPr lang="en-US" sz="2800" smtClean="0">
                <a:latin typeface="Times New Roman" pitchFamily="18" charset="0"/>
                <a:cs typeface="Times New Roman" pitchFamily="18" charset="0"/>
              </a:rPr>
              <a:t>Là những sóng điện từ bao gồm: tia hồng ngoại, tia sáng thường và tia tử ngoại</a:t>
            </a:r>
            <a:endParaRPr lang="vi-VN" sz="2800" u="sng">
              <a:latin typeface="Times New Roman" pitchFamily="18" charset="0"/>
              <a:cs typeface="Times New Roman" pitchFamily="18" charset="0"/>
            </a:endParaRPr>
          </a:p>
        </p:txBody>
      </p:sp>
      <p:pic>
        <p:nvPicPr>
          <p:cNvPr id="2055" name="Picture 7"/>
          <p:cNvPicPr>
            <a:picLocks noChangeAspect="1" noChangeArrowheads="1"/>
          </p:cNvPicPr>
          <p:nvPr/>
        </p:nvPicPr>
        <p:blipFill rotWithShape="1">
          <a:blip r:embed="rId2">
            <a:extLst>
              <a:ext uri="{28A0092B-C50C-407E-A947-70E740481C1C}">
                <a14:useLocalDpi xmlns:a14="http://schemas.microsoft.com/office/drawing/2010/main" val="0"/>
              </a:ext>
            </a:extLst>
          </a:blip>
          <a:srcRect t="25151" r="20279"/>
          <a:stretch/>
        </p:blipFill>
        <p:spPr bwMode="auto">
          <a:xfrm>
            <a:off x="228600" y="1600200"/>
            <a:ext cx="6129694" cy="4779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6705601" y="1600200"/>
            <a:ext cx="2209800" cy="8382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smtClean="0">
                <a:latin typeface="Times New Roman" pitchFamily="18" charset="0"/>
                <a:cs typeface="Times New Roman" pitchFamily="18" charset="0"/>
              </a:rPr>
              <a:t>500°C  → Tia hồng ngoại</a:t>
            </a:r>
            <a:endParaRPr lang="vi-VN" sz="2400">
              <a:latin typeface="Times New Roman" pitchFamily="18" charset="0"/>
              <a:cs typeface="Times New Roman" pitchFamily="18" charset="0"/>
            </a:endParaRPr>
          </a:p>
        </p:txBody>
      </p:sp>
      <p:sp>
        <p:nvSpPr>
          <p:cNvPr id="15" name="Rectangle 14"/>
          <p:cNvSpPr/>
          <p:nvPr/>
        </p:nvSpPr>
        <p:spPr>
          <a:xfrm>
            <a:off x="6705601" y="3200400"/>
            <a:ext cx="2209799" cy="14478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smtClean="0">
                <a:latin typeface="Times New Roman" pitchFamily="18" charset="0"/>
                <a:cs typeface="Times New Roman" pitchFamily="18" charset="0"/>
              </a:rPr>
              <a:t>1800 ÷ 2000°C  → Tia sáng thường và tia tử ngoại</a:t>
            </a:r>
            <a:endParaRPr lang="vi-VN" sz="2400">
              <a:latin typeface="Times New Roman" pitchFamily="18" charset="0"/>
              <a:cs typeface="Times New Roman" pitchFamily="18" charset="0"/>
            </a:endParaRPr>
          </a:p>
        </p:txBody>
      </p:sp>
      <p:sp>
        <p:nvSpPr>
          <p:cNvPr id="16" name="Rectangle 15"/>
          <p:cNvSpPr/>
          <p:nvPr/>
        </p:nvSpPr>
        <p:spPr>
          <a:xfrm>
            <a:off x="6736081" y="5334000"/>
            <a:ext cx="2279468" cy="11430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smtClean="0">
                <a:latin typeface="Times New Roman" pitchFamily="18" charset="0"/>
                <a:cs typeface="Times New Roman" pitchFamily="18" charset="0"/>
              </a:rPr>
              <a:t>2000 ÷ &gt;3000°C  → Tia tử ngoại càng nhiều</a:t>
            </a:r>
            <a:endParaRPr lang="vi-VN" sz="2400">
              <a:latin typeface="Times New Roman" pitchFamily="18" charset="0"/>
              <a:cs typeface="Times New Roman" pitchFamily="18" charset="0"/>
            </a:endParaRPr>
          </a:p>
        </p:txBody>
      </p:sp>
    </p:spTree>
    <p:extLst>
      <p:ext uri="{BB962C8B-B14F-4D97-AF65-F5344CB8AC3E}">
        <p14:creationId xmlns:p14="http://schemas.microsoft.com/office/powerpoint/2010/main" val="2693069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5"/>
                                        </p:tgtEl>
                                        <p:attrNameLst>
                                          <p:attrName>style.visibility</p:attrName>
                                        </p:attrNameLst>
                                      </p:cBhvr>
                                      <p:to>
                                        <p:strVal val="visible"/>
                                      </p:to>
                                    </p:set>
                                    <p:animEffect transition="in" filter="fade">
                                      <p:cBhvr>
                                        <p:cTn id="7" dur="1000"/>
                                        <p:tgtEl>
                                          <p:spTgt spid="2055"/>
                                        </p:tgtEl>
                                      </p:cBhvr>
                                    </p:animEffect>
                                    <p:anim calcmode="lin" valueType="num">
                                      <p:cBhvr>
                                        <p:cTn id="8" dur="1000" fill="hold"/>
                                        <p:tgtEl>
                                          <p:spTgt spid="2055"/>
                                        </p:tgtEl>
                                        <p:attrNameLst>
                                          <p:attrName>ppt_x</p:attrName>
                                        </p:attrNameLst>
                                      </p:cBhvr>
                                      <p:tavLst>
                                        <p:tav tm="0">
                                          <p:val>
                                            <p:strVal val="#ppt_x"/>
                                          </p:val>
                                        </p:tav>
                                        <p:tav tm="100000">
                                          <p:val>
                                            <p:strVal val="#ppt_x"/>
                                          </p:val>
                                        </p:tav>
                                      </p:tavLst>
                                    </p:anim>
                                    <p:anim calcmode="lin" valueType="num">
                                      <p:cBhvr>
                                        <p:cTn id="9" dur="1000" fill="hold"/>
                                        <p:tgtEl>
                                          <p:spTgt spid="205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000"/>
                                        <p:tgtEl>
                                          <p:spTgt spid="16"/>
                                        </p:tgtEl>
                                      </p:cBhvr>
                                    </p:animEffect>
                                    <p:anim calcmode="lin" valueType="num">
                                      <p:cBhvr>
                                        <p:cTn id="29" dur="1000" fill="hold"/>
                                        <p:tgtEl>
                                          <p:spTgt spid="16"/>
                                        </p:tgtEl>
                                        <p:attrNameLst>
                                          <p:attrName>ppt_x</p:attrName>
                                        </p:attrNameLst>
                                      </p:cBhvr>
                                      <p:tavLst>
                                        <p:tav tm="0">
                                          <p:val>
                                            <p:strVal val="#ppt_x"/>
                                          </p:val>
                                        </p:tav>
                                        <p:tav tm="100000">
                                          <p:val>
                                            <p:strVal val="#ppt_x"/>
                                          </p:val>
                                        </p:tav>
                                      </p:tavLst>
                                    </p:anim>
                                    <p:anim calcmode="lin" valueType="num">
                                      <p:cBhvr>
                                        <p:cTn id="3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5" grpId="0" animBg="1"/>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459540"/>
            <a:ext cx="6781800" cy="584775"/>
          </a:xfrm>
          <a:prstGeom prst="rect">
            <a:avLst/>
          </a:prstGeom>
          <a:noFill/>
        </p:spPr>
        <p:txBody>
          <a:bodyPr wrap="square" rtlCol="0">
            <a:spAutoFit/>
          </a:bodyPr>
          <a:lstStyle/>
          <a:p>
            <a:r>
              <a:rPr lang="en-US" sz="3200" b="1" smtClean="0">
                <a:solidFill>
                  <a:srgbClr val="0000FF"/>
                </a:solidFill>
                <a:latin typeface="Times New Roman" pitchFamily="18" charset="0"/>
                <a:cs typeface="Times New Roman" pitchFamily="18" charset="0"/>
              </a:rPr>
              <a:t>NHIỆT ĐỘ</a:t>
            </a:r>
            <a:endParaRPr lang="vi-VN" sz="3200" b="1">
              <a:solidFill>
                <a:srgbClr val="0000FF"/>
              </a:solidFill>
              <a:latin typeface="Times New Roman" pitchFamily="18" charset="0"/>
              <a:cs typeface="Times New Roman" pitchFamily="18" charset="0"/>
            </a:endParaRPr>
          </a:p>
        </p:txBody>
      </p:sp>
      <p:sp>
        <p:nvSpPr>
          <p:cNvPr id="2" name="TextBox 1"/>
          <p:cNvSpPr txBox="1"/>
          <p:nvPr/>
        </p:nvSpPr>
        <p:spPr>
          <a:xfrm>
            <a:off x="6531" y="936009"/>
            <a:ext cx="8763000" cy="523220"/>
          </a:xfrm>
          <a:prstGeom prst="rect">
            <a:avLst/>
          </a:prstGeom>
          <a:noFill/>
        </p:spPr>
        <p:txBody>
          <a:bodyPr wrap="square" rtlCol="0">
            <a:spAutoFit/>
          </a:bodyPr>
          <a:lstStyle/>
          <a:p>
            <a:r>
              <a:rPr lang="en-US" sz="2800" smtClean="0">
                <a:latin typeface="Times New Roman" pitchFamily="18" charset="0"/>
                <a:cs typeface="Times New Roman" pitchFamily="18" charset="0"/>
              </a:rPr>
              <a:t>Là yếu tố quan trọng trong sản xuất, </a:t>
            </a:r>
            <a:r>
              <a:rPr lang="en-US" sz="2800" u="sng" smtClean="0">
                <a:latin typeface="Times New Roman" pitchFamily="18" charset="0"/>
                <a:cs typeface="Times New Roman" pitchFamily="18" charset="0"/>
              </a:rPr>
              <a:t>phụ thuộc vào QTSX</a:t>
            </a:r>
            <a:endParaRPr lang="vi-VN" sz="2800" u="sng">
              <a:latin typeface="Times New Roman" pitchFamily="18" charset="0"/>
              <a:cs typeface="Times New Roman" pitchFamily="18" charset="0"/>
            </a:endParaRPr>
          </a:p>
        </p:txBody>
      </p:sp>
      <p:sp>
        <p:nvSpPr>
          <p:cNvPr id="4" name="Rectangle 3"/>
          <p:cNvSpPr/>
          <p:nvPr/>
        </p:nvSpPr>
        <p:spPr>
          <a:xfrm>
            <a:off x="7817030" y="627180"/>
            <a:ext cx="762000" cy="4479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rgbClr val="FF0066"/>
                </a:solidFill>
              </a:rPr>
              <a:t>?</a:t>
            </a:r>
            <a:endParaRPr lang="vi-VN">
              <a:solidFill>
                <a:srgbClr val="FF0066"/>
              </a:solidFill>
            </a:endParaRPr>
          </a:p>
        </p:txBody>
      </p:sp>
      <p:pic>
        <p:nvPicPr>
          <p:cNvPr id="5" name="Picture 8" descr="http://media.vietq.vn/files/vietq/quangtuan/Cong_nghe_sac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447799"/>
            <a:ext cx="3505200" cy="233680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589" y="4191000"/>
            <a:ext cx="3429000" cy="2397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86377" y="1459229"/>
            <a:ext cx="4092653" cy="23253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08148" y="4191000"/>
            <a:ext cx="3930830" cy="24881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095477" y="-89958"/>
            <a:ext cx="6781800" cy="615553"/>
          </a:xfrm>
          <a:prstGeom prst="rect">
            <a:avLst/>
          </a:prstGeom>
          <a:noFill/>
        </p:spPr>
        <p:txBody>
          <a:bodyPr wrap="square" rtlCol="0">
            <a:spAutoFit/>
          </a:bodyPr>
          <a:lstStyle/>
          <a:p>
            <a:pPr algn="ctr"/>
            <a:r>
              <a:rPr lang="en-US" sz="3400" b="1" smtClean="0">
                <a:solidFill>
                  <a:srgbClr val="C00000"/>
                </a:solidFill>
                <a:latin typeface="Times New Roman" pitchFamily="18" charset="0"/>
                <a:cs typeface="Times New Roman" pitchFamily="18" charset="0"/>
              </a:rPr>
              <a:t>1.1. NHIỆT ĐỘ</a:t>
            </a:r>
            <a:endParaRPr lang="vi-VN" sz="3400" b="1">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361859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7"/>
                                        </p:tgtEl>
                                        <p:attrNameLst>
                                          <p:attrName>style.visibility</p:attrName>
                                        </p:attrNameLst>
                                      </p:cBhvr>
                                      <p:to>
                                        <p:strVal val="visible"/>
                                      </p:to>
                                    </p:set>
                                    <p:animEffect transition="in" filter="fade">
                                      <p:cBhvr>
                                        <p:cTn id="14" dur="1000"/>
                                        <p:tgtEl>
                                          <p:spTgt spid="1027"/>
                                        </p:tgtEl>
                                      </p:cBhvr>
                                    </p:animEffect>
                                    <p:anim calcmode="lin" valueType="num">
                                      <p:cBhvr>
                                        <p:cTn id="15" dur="1000" fill="hold"/>
                                        <p:tgtEl>
                                          <p:spTgt spid="1027"/>
                                        </p:tgtEl>
                                        <p:attrNameLst>
                                          <p:attrName>ppt_x</p:attrName>
                                        </p:attrNameLst>
                                      </p:cBhvr>
                                      <p:tavLst>
                                        <p:tav tm="0">
                                          <p:val>
                                            <p:strVal val="#ppt_x"/>
                                          </p:val>
                                        </p:tav>
                                        <p:tav tm="100000">
                                          <p:val>
                                            <p:strVal val="#ppt_x"/>
                                          </p:val>
                                        </p:tav>
                                      </p:tavLst>
                                    </p:anim>
                                    <p:anim calcmode="lin" valueType="num">
                                      <p:cBhvr>
                                        <p:cTn id="16" dur="1000" fill="hold"/>
                                        <p:tgtEl>
                                          <p:spTgt spid="102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fade">
                                      <p:cBhvr>
                                        <p:cTn id="21" dur="1000"/>
                                        <p:tgtEl>
                                          <p:spTgt spid="1026"/>
                                        </p:tgtEl>
                                      </p:cBhvr>
                                    </p:animEffect>
                                    <p:anim calcmode="lin" valueType="num">
                                      <p:cBhvr>
                                        <p:cTn id="22" dur="1000" fill="hold"/>
                                        <p:tgtEl>
                                          <p:spTgt spid="1026"/>
                                        </p:tgtEl>
                                        <p:attrNameLst>
                                          <p:attrName>ppt_x</p:attrName>
                                        </p:attrNameLst>
                                      </p:cBhvr>
                                      <p:tavLst>
                                        <p:tav tm="0">
                                          <p:val>
                                            <p:strVal val="#ppt_x"/>
                                          </p:val>
                                        </p:tav>
                                        <p:tav tm="100000">
                                          <p:val>
                                            <p:strVal val="#ppt_x"/>
                                          </p:val>
                                        </p:tav>
                                      </p:tavLst>
                                    </p:anim>
                                    <p:anim calcmode="lin" valueType="num">
                                      <p:cBhvr>
                                        <p:cTn id="23"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29"/>
                                        </p:tgtEl>
                                        <p:attrNameLst>
                                          <p:attrName>style.visibility</p:attrName>
                                        </p:attrNameLst>
                                      </p:cBhvr>
                                      <p:to>
                                        <p:strVal val="visible"/>
                                      </p:to>
                                    </p:set>
                                    <p:animEffect transition="in" filter="fade">
                                      <p:cBhvr>
                                        <p:cTn id="28" dur="1000"/>
                                        <p:tgtEl>
                                          <p:spTgt spid="1029"/>
                                        </p:tgtEl>
                                      </p:cBhvr>
                                    </p:animEffect>
                                    <p:anim calcmode="lin" valueType="num">
                                      <p:cBhvr>
                                        <p:cTn id="29" dur="1000" fill="hold"/>
                                        <p:tgtEl>
                                          <p:spTgt spid="1029"/>
                                        </p:tgtEl>
                                        <p:attrNameLst>
                                          <p:attrName>ppt_x</p:attrName>
                                        </p:attrNameLst>
                                      </p:cBhvr>
                                      <p:tavLst>
                                        <p:tav tm="0">
                                          <p:val>
                                            <p:strVal val="#ppt_x"/>
                                          </p:val>
                                        </p:tav>
                                        <p:tav tm="100000">
                                          <p:val>
                                            <p:strVal val="#ppt_x"/>
                                          </p:val>
                                        </p:tav>
                                      </p:tavLst>
                                    </p:anim>
                                    <p:anim calcmode="lin" valueType="num">
                                      <p:cBhvr>
                                        <p:cTn id="30" dur="1000" fill="hold"/>
                                        <p:tgtEl>
                                          <p:spTgt spid="10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531" y="-15240"/>
            <a:ext cx="6781800" cy="615553"/>
          </a:xfrm>
          <a:prstGeom prst="rect">
            <a:avLst/>
          </a:prstGeom>
          <a:noFill/>
        </p:spPr>
        <p:txBody>
          <a:bodyPr wrap="square" rtlCol="0">
            <a:spAutoFit/>
          </a:bodyPr>
          <a:lstStyle/>
          <a:p>
            <a:r>
              <a:rPr lang="en-US" sz="3400" b="1" smtClean="0">
                <a:solidFill>
                  <a:srgbClr val="00CC00"/>
                </a:solidFill>
                <a:latin typeface="Times New Roman" pitchFamily="18" charset="0"/>
                <a:cs typeface="Times New Roman" pitchFamily="18" charset="0"/>
              </a:rPr>
              <a:t>Tia hồng ngoại</a:t>
            </a:r>
            <a:endParaRPr lang="vi-VN" sz="3400" b="1">
              <a:solidFill>
                <a:srgbClr val="00CC00"/>
              </a:solidFill>
              <a:latin typeface="Times New Roman" pitchFamily="18" charset="0"/>
              <a:cs typeface="Times New Roman" pitchFamily="18" charset="0"/>
            </a:endParaRP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46434" t="16059" r="30514" b="62235"/>
          <a:stretch/>
        </p:blipFill>
        <p:spPr bwMode="auto">
          <a:xfrm>
            <a:off x="298269" y="626439"/>
            <a:ext cx="5697031"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p:nvPr/>
        </p:nvSpPr>
        <p:spPr>
          <a:xfrm>
            <a:off x="6248400" y="626438"/>
            <a:ext cx="2286000" cy="1202361"/>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just"/>
            <a:r>
              <a:rPr lang="en-US" sz="2400" smtClean="0">
                <a:latin typeface="Times New Roman" pitchFamily="18" charset="0"/>
                <a:cs typeface="Times New Roman" pitchFamily="18" charset="0"/>
              </a:rPr>
              <a:t>Bước sóng:</a:t>
            </a:r>
          </a:p>
          <a:p>
            <a:pPr algn="just"/>
            <a:r>
              <a:rPr lang="en-US" sz="2400" smtClean="0">
                <a:latin typeface="Times New Roman" pitchFamily="18" charset="0"/>
                <a:cs typeface="Times New Roman" pitchFamily="18" charset="0"/>
              </a:rPr>
              <a:t>λ ≥ 0,75</a:t>
            </a:r>
            <a:r>
              <a:rPr lang="el-GR" sz="2400" smtClean="0">
                <a:latin typeface="Times New Roman" pitchFamily="18" charset="0"/>
                <a:cs typeface="Times New Roman" pitchFamily="18" charset="0"/>
              </a:rPr>
              <a:t>μ</a:t>
            </a:r>
            <a:r>
              <a:rPr lang="en-US" sz="2400" smtClean="0">
                <a:latin typeface="Times New Roman" pitchFamily="18" charset="0"/>
                <a:cs typeface="Times New Roman" pitchFamily="18" charset="0"/>
              </a:rPr>
              <a:t>m</a:t>
            </a:r>
            <a:endParaRPr lang="vi-VN" sz="2400">
              <a:latin typeface="Times New Roman" pitchFamily="18" charset="0"/>
              <a:cs typeface="Times New Roman" pitchFamily="18" charset="0"/>
            </a:endParaRPr>
          </a:p>
        </p:txBody>
      </p:sp>
      <p:sp>
        <p:nvSpPr>
          <p:cNvPr id="10" name="Rectangle 9"/>
          <p:cNvSpPr/>
          <p:nvPr/>
        </p:nvSpPr>
        <p:spPr>
          <a:xfrm>
            <a:off x="6282739" y="3200400"/>
            <a:ext cx="2286000" cy="1202361"/>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just"/>
            <a:r>
              <a:rPr lang="en-US" sz="2400" smtClean="0">
                <a:latin typeface="Times New Roman" pitchFamily="18" charset="0"/>
                <a:cs typeface="Times New Roman" pitchFamily="18" charset="0"/>
              </a:rPr>
              <a:t>Nguồn phát:</a:t>
            </a:r>
          </a:p>
          <a:p>
            <a:pPr algn="just"/>
            <a:r>
              <a:rPr lang="en-US" sz="2400" smtClean="0">
                <a:latin typeface="Times New Roman" pitchFamily="18" charset="0"/>
                <a:cs typeface="Times New Roman" pitchFamily="18" charset="0"/>
              </a:rPr>
              <a:t>Mọi vật</a:t>
            </a:r>
            <a:endParaRPr lang="vi-VN" sz="2400">
              <a:latin typeface="Times New Roman" pitchFamily="18" charset="0"/>
              <a:cs typeface="Times New Roman" pitchFamily="18" charset="0"/>
            </a:endParaRPr>
          </a:p>
        </p:txBody>
      </p:sp>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44890" t="52221" r="26213" b="20059"/>
          <a:stretch/>
        </p:blipFill>
        <p:spPr bwMode="auto">
          <a:xfrm>
            <a:off x="-125699" y="4495800"/>
            <a:ext cx="3523130" cy="21122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4"/>
          <p:cNvPicPr>
            <a:picLocks noChangeAspect="1" noChangeArrowheads="1"/>
          </p:cNvPicPr>
          <p:nvPr/>
        </p:nvPicPr>
        <p:blipFill rotWithShape="1">
          <a:blip r:embed="rId5">
            <a:extLst>
              <a:ext uri="{28A0092B-C50C-407E-A947-70E740481C1C}">
                <a14:useLocalDpi xmlns:a14="http://schemas.microsoft.com/office/drawing/2010/main" val="0"/>
              </a:ext>
            </a:extLst>
          </a:blip>
          <a:srcRect l="44669" t="57275" r="26213" b="19176"/>
          <a:stretch/>
        </p:blipFill>
        <p:spPr bwMode="auto">
          <a:xfrm>
            <a:off x="3397431" y="4557687"/>
            <a:ext cx="3236128" cy="2050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Rectangle 13"/>
          <p:cNvSpPr/>
          <p:nvPr/>
        </p:nvSpPr>
        <p:spPr>
          <a:xfrm>
            <a:off x="8255726" y="182465"/>
            <a:ext cx="888274" cy="4479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rgbClr val="FF0066"/>
                </a:solidFill>
              </a:rPr>
              <a:t>video2</a:t>
            </a:r>
            <a:endParaRPr lang="vi-VN">
              <a:solidFill>
                <a:srgbClr val="FF0066"/>
              </a:solidFill>
            </a:endParaRPr>
          </a:p>
        </p:txBody>
      </p:sp>
      <p:pic>
        <p:nvPicPr>
          <p:cNvPr id="1030" name="Picture 6" descr="http://hoidap.vinhphucnet.vn/uploads/news/2014_01/daytocbongden.jpg"/>
          <p:cNvPicPr>
            <a:picLocks noChangeAspect="1" noChangeArrowheads="1"/>
          </p:cNvPicPr>
          <p:nvPr/>
        </p:nvPicPr>
        <p:blipFill rotWithShape="1">
          <a:blip r:embed="rId6">
            <a:extLst>
              <a:ext uri="{28A0092B-C50C-407E-A947-70E740481C1C}">
                <a14:useLocalDpi xmlns:a14="http://schemas.microsoft.com/office/drawing/2010/main" val="0"/>
              </a:ext>
            </a:extLst>
          </a:blip>
          <a:srcRect l="14667" r="11668"/>
          <a:stretch/>
        </p:blipFill>
        <p:spPr bwMode="auto">
          <a:xfrm>
            <a:off x="6661560" y="4588167"/>
            <a:ext cx="2455819" cy="22098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6311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531" y="-15240"/>
            <a:ext cx="6781800" cy="615553"/>
          </a:xfrm>
          <a:prstGeom prst="rect">
            <a:avLst/>
          </a:prstGeom>
          <a:noFill/>
        </p:spPr>
        <p:txBody>
          <a:bodyPr wrap="square" rtlCol="0">
            <a:spAutoFit/>
          </a:bodyPr>
          <a:lstStyle/>
          <a:p>
            <a:r>
              <a:rPr lang="en-US" sz="3400" b="1" smtClean="0">
                <a:solidFill>
                  <a:srgbClr val="00CC00"/>
                </a:solidFill>
                <a:latin typeface="Times New Roman" pitchFamily="18" charset="0"/>
                <a:cs typeface="Times New Roman" pitchFamily="18" charset="0"/>
              </a:rPr>
              <a:t>Tia tử ngoại</a:t>
            </a:r>
            <a:endParaRPr lang="vi-VN" sz="3400" b="1">
              <a:solidFill>
                <a:srgbClr val="00CC00"/>
              </a:solidFill>
              <a:latin typeface="Times New Roman" pitchFamily="18" charset="0"/>
              <a:cs typeface="Times New Roman" pitchFamily="18" charset="0"/>
            </a:endParaRP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46434" t="16059" r="30514" b="62235"/>
          <a:stretch/>
        </p:blipFill>
        <p:spPr bwMode="auto">
          <a:xfrm>
            <a:off x="298269" y="626439"/>
            <a:ext cx="5697031"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p:nvPr/>
        </p:nvSpPr>
        <p:spPr>
          <a:xfrm>
            <a:off x="6248400" y="626438"/>
            <a:ext cx="2286000" cy="1202361"/>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just"/>
            <a:r>
              <a:rPr lang="en-US" sz="2400" smtClean="0">
                <a:latin typeface="Times New Roman" pitchFamily="18" charset="0"/>
                <a:cs typeface="Times New Roman" pitchFamily="18" charset="0"/>
              </a:rPr>
              <a:t>Bước sóng:</a:t>
            </a:r>
          </a:p>
          <a:p>
            <a:pPr algn="just"/>
            <a:r>
              <a:rPr lang="en-US" sz="2400" smtClean="0">
                <a:latin typeface="Times New Roman" pitchFamily="18" charset="0"/>
                <a:cs typeface="Times New Roman" pitchFamily="18" charset="0"/>
              </a:rPr>
              <a:t>λ &lt; 0,4</a:t>
            </a:r>
            <a:r>
              <a:rPr lang="el-GR" sz="2400" smtClean="0">
                <a:latin typeface="Times New Roman" pitchFamily="18" charset="0"/>
                <a:cs typeface="Times New Roman" pitchFamily="18" charset="0"/>
              </a:rPr>
              <a:t>μ</a:t>
            </a:r>
            <a:r>
              <a:rPr lang="en-US" sz="2400" smtClean="0">
                <a:latin typeface="Times New Roman" pitchFamily="18" charset="0"/>
                <a:cs typeface="Times New Roman" pitchFamily="18" charset="0"/>
              </a:rPr>
              <a:t>m</a:t>
            </a:r>
            <a:endParaRPr lang="vi-VN" sz="2400">
              <a:latin typeface="Times New Roman" pitchFamily="18" charset="0"/>
              <a:cs typeface="Times New Roman" pitchFamily="18" charset="0"/>
            </a:endParaRPr>
          </a:p>
        </p:txBody>
      </p:sp>
      <p:sp>
        <p:nvSpPr>
          <p:cNvPr id="10" name="Rectangle 9"/>
          <p:cNvSpPr/>
          <p:nvPr/>
        </p:nvSpPr>
        <p:spPr>
          <a:xfrm>
            <a:off x="6241869" y="3373706"/>
            <a:ext cx="2286000" cy="60118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just"/>
            <a:endParaRPr lang="en-US" sz="2400" smtClean="0">
              <a:latin typeface="Times New Roman" pitchFamily="18" charset="0"/>
              <a:cs typeface="Times New Roman" pitchFamily="18" charset="0"/>
            </a:endParaRPr>
          </a:p>
          <a:p>
            <a:pPr algn="just"/>
            <a:r>
              <a:rPr lang="en-US" sz="2400" smtClean="0">
                <a:latin typeface="Times New Roman" pitchFamily="18" charset="0"/>
                <a:cs typeface="Times New Roman" pitchFamily="18" charset="0"/>
              </a:rPr>
              <a:t>Nguồn phát:</a:t>
            </a:r>
            <a:endParaRPr lang="en-US" sz="2400">
              <a:latin typeface="Times New Roman" pitchFamily="18" charset="0"/>
              <a:cs typeface="Times New Roman" pitchFamily="18" charset="0"/>
            </a:endParaRPr>
          </a:p>
          <a:p>
            <a:pPr algn="just"/>
            <a:endParaRPr lang="en-US" sz="2400" smtClean="0">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4177539"/>
            <a:ext cx="3137486" cy="236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7466" y="4168830"/>
            <a:ext cx="3264403" cy="24158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rotWithShape="1">
          <a:blip r:embed="rId6">
            <a:extLst>
              <a:ext uri="{28A0092B-C50C-407E-A947-70E740481C1C}">
                <a14:useLocalDpi xmlns:a14="http://schemas.microsoft.com/office/drawing/2010/main" val="0"/>
              </a:ext>
            </a:extLst>
          </a:blip>
          <a:srcRect l="9756" t="8075" r="6916" b="10493"/>
          <a:stretch/>
        </p:blipFill>
        <p:spPr bwMode="auto">
          <a:xfrm>
            <a:off x="6248400" y="4293615"/>
            <a:ext cx="2941320" cy="2140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6199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531" y="-15240"/>
            <a:ext cx="6781800" cy="615553"/>
          </a:xfrm>
          <a:prstGeom prst="rect">
            <a:avLst/>
          </a:prstGeom>
          <a:noFill/>
        </p:spPr>
        <p:txBody>
          <a:bodyPr wrap="square" rtlCol="0">
            <a:spAutoFit/>
          </a:bodyPr>
          <a:lstStyle/>
          <a:p>
            <a:r>
              <a:rPr lang="en-US" sz="3400" b="1" smtClean="0">
                <a:solidFill>
                  <a:srgbClr val="0000FF"/>
                </a:solidFill>
                <a:latin typeface="Times New Roman" pitchFamily="18" charset="0"/>
                <a:cs typeface="Times New Roman" pitchFamily="18" charset="0"/>
              </a:rPr>
              <a:t>ĐỘ ẨM</a:t>
            </a:r>
            <a:endParaRPr lang="vi-VN" sz="3400" b="1">
              <a:solidFill>
                <a:srgbClr val="0000FF"/>
              </a:solidFill>
              <a:latin typeface="Times New Roman" pitchFamily="18" charset="0"/>
              <a:cs typeface="Times New Roman" pitchFamily="18" charset="0"/>
            </a:endParaRPr>
          </a:p>
        </p:txBody>
      </p:sp>
      <p:sp>
        <p:nvSpPr>
          <p:cNvPr id="2" name="TextBox 1"/>
          <p:cNvSpPr txBox="1"/>
          <p:nvPr/>
        </p:nvSpPr>
        <p:spPr>
          <a:xfrm>
            <a:off x="1905000" y="0"/>
            <a:ext cx="9144000" cy="523220"/>
          </a:xfrm>
          <a:prstGeom prst="rect">
            <a:avLst/>
          </a:prstGeom>
          <a:noFill/>
        </p:spPr>
        <p:txBody>
          <a:bodyPr wrap="square" rtlCol="0">
            <a:spAutoFit/>
          </a:bodyPr>
          <a:lstStyle/>
          <a:p>
            <a:r>
              <a:rPr lang="en-US" sz="2800" smtClean="0">
                <a:latin typeface="Times New Roman" pitchFamily="18" charset="0"/>
                <a:cs typeface="Times New Roman" pitchFamily="18" charset="0"/>
              </a:rPr>
              <a:t>Là lượng hơi nước có trong không khí</a:t>
            </a:r>
            <a:endParaRPr lang="vi-VN" sz="2800" u="sng">
              <a:latin typeface="Times New Roman" pitchFamily="18" charset="0"/>
              <a:cs typeface="Times New Roman" pitchFamily="18"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091" y="523220"/>
            <a:ext cx="3657600" cy="274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descr="http://media.doisongphapluat.com/2015/01/25/tin_tuc_suong_mu.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9454" y="523220"/>
            <a:ext cx="3578354" cy="271159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media.vietq.vn/files/ctvloannguyen/du-bao-thoi-tiet-224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003" y="3852645"/>
            <a:ext cx="3624397" cy="2722326"/>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cdn2.autodaily.vn/2014/autodaily-troinang%20(3).jpg"/>
          <p:cNvPicPr>
            <a:picLocks noChangeAspect="1" noChangeArrowheads="1"/>
          </p:cNvPicPr>
          <p:nvPr/>
        </p:nvPicPr>
        <p:blipFill rotWithShape="1">
          <a:blip r:embed="rId5">
            <a:extLst>
              <a:ext uri="{28A0092B-C50C-407E-A947-70E740481C1C}">
                <a14:useLocalDpi xmlns:a14="http://schemas.microsoft.com/office/drawing/2010/main" val="0"/>
              </a:ext>
            </a:extLst>
          </a:blip>
          <a:srcRect l="14394"/>
          <a:stretch/>
        </p:blipFill>
        <p:spPr bwMode="auto">
          <a:xfrm>
            <a:off x="4808237" y="3852645"/>
            <a:ext cx="3578354"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8927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076"/>
                                        </p:tgtEl>
                                        <p:attrNameLst>
                                          <p:attrName>style.visibility</p:attrName>
                                        </p:attrNameLst>
                                      </p:cBhvr>
                                      <p:to>
                                        <p:strVal val="visible"/>
                                      </p:to>
                                    </p:set>
                                    <p:animEffect transition="in" filter="fade">
                                      <p:cBhvr>
                                        <p:cTn id="14" dur="1000"/>
                                        <p:tgtEl>
                                          <p:spTgt spid="3076"/>
                                        </p:tgtEl>
                                      </p:cBhvr>
                                    </p:animEffect>
                                    <p:anim calcmode="lin" valueType="num">
                                      <p:cBhvr>
                                        <p:cTn id="15" dur="1000" fill="hold"/>
                                        <p:tgtEl>
                                          <p:spTgt spid="3076"/>
                                        </p:tgtEl>
                                        <p:attrNameLst>
                                          <p:attrName>ppt_x</p:attrName>
                                        </p:attrNameLst>
                                      </p:cBhvr>
                                      <p:tavLst>
                                        <p:tav tm="0">
                                          <p:val>
                                            <p:strVal val="#ppt_x"/>
                                          </p:val>
                                        </p:tav>
                                        <p:tav tm="100000">
                                          <p:val>
                                            <p:strVal val="#ppt_x"/>
                                          </p:val>
                                        </p:tav>
                                      </p:tavLst>
                                    </p:anim>
                                    <p:anim calcmode="lin" valueType="num">
                                      <p:cBhvr>
                                        <p:cTn id="16" dur="1000" fill="hold"/>
                                        <p:tgtEl>
                                          <p:spTgt spid="307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078"/>
                                        </p:tgtEl>
                                        <p:attrNameLst>
                                          <p:attrName>style.visibility</p:attrName>
                                        </p:attrNameLst>
                                      </p:cBhvr>
                                      <p:to>
                                        <p:strVal val="visible"/>
                                      </p:to>
                                    </p:set>
                                    <p:animEffect transition="in" filter="fade">
                                      <p:cBhvr>
                                        <p:cTn id="21" dur="1000"/>
                                        <p:tgtEl>
                                          <p:spTgt spid="3078"/>
                                        </p:tgtEl>
                                      </p:cBhvr>
                                    </p:animEffect>
                                    <p:anim calcmode="lin" valueType="num">
                                      <p:cBhvr>
                                        <p:cTn id="22" dur="1000" fill="hold"/>
                                        <p:tgtEl>
                                          <p:spTgt spid="3078"/>
                                        </p:tgtEl>
                                        <p:attrNameLst>
                                          <p:attrName>ppt_x</p:attrName>
                                        </p:attrNameLst>
                                      </p:cBhvr>
                                      <p:tavLst>
                                        <p:tav tm="0">
                                          <p:val>
                                            <p:strVal val="#ppt_x"/>
                                          </p:val>
                                        </p:tav>
                                        <p:tav tm="100000">
                                          <p:val>
                                            <p:strVal val="#ppt_x"/>
                                          </p:val>
                                        </p:tav>
                                      </p:tavLst>
                                    </p:anim>
                                    <p:anim calcmode="lin" valueType="num">
                                      <p:cBhvr>
                                        <p:cTn id="23" dur="1000" fill="hold"/>
                                        <p:tgtEl>
                                          <p:spTgt spid="307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080"/>
                                        </p:tgtEl>
                                        <p:attrNameLst>
                                          <p:attrName>style.visibility</p:attrName>
                                        </p:attrNameLst>
                                      </p:cBhvr>
                                      <p:to>
                                        <p:strVal val="visible"/>
                                      </p:to>
                                    </p:set>
                                    <p:animEffect transition="in" filter="fade">
                                      <p:cBhvr>
                                        <p:cTn id="28" dur="1000"/>
                                        <p:tgtEl>
                                          <p:spTgt spid="3080"/>
                                        </p:tgtEl>
                                      </p:cBhvr>
                                    </p:animEffect>
                                    <p:anim calcmode="lin" valueType="num">
                                      <p:cBhvr>
                                        <p:cTn id="29" dur="1000" fill="hold"/>
                                        <p:tgtEl>
                                          <p:spTgt spid="3080"/>
                                        </p:tgtEl>
                                        <p:attrNameLst>
                                          <p:attrName>ppt_x</p:attrName>
                                        </p:attrNameLst>
                                      </p:cBhvr>
                                      <p:tavLst>
                                        <p:tav tm="0">
                                          <p:val>
                                            <p:strVal val="#ppt_x"/>
                                          </p:val>
                                        </p:tav>
                                        <p:tav tm="100000">
                                          <p:val>
                                            <p:strVal val="#ppt_x"/>
                                          </p:val>
                                        </p:tav>
                                      </p:tavLst>
                                    </p:anim>
                                    <p:anim calcmode="lin" valueType="num">
                                      <p:cBhvr>
                                        <p:cTn id="30" dur="1000" fill="hold"/>
                                        <p:tgtEl>
                                          <p:spTgt spid="308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2474" y="152400"/>
            <a:ext cx="9170126" cy="584775"/>
          </a:xfrm>
          <a:prstGeom prst="rect">
            <a:avLst/>
          </a:prstGeom>
          <a:noFill/>
        </p:spPr>
        <p:txBody>
          <a:bodyPr wrap="square" rtlCol="0">
            <a:spAutoFit/>
          </a:bodyPr>
          <a:lstStyle/>
          <a:p>
            <a:r>
              <a:rPr lang="en-US" sz="3200" b="1" smtClean="0">
                <a:solidFill>
                  <a:srgbClr val="0000FF"/>
                </a:solidFill>
                <a:latin typeface="Times New Roman" pitchFamily="18" charset="0"/>
                <a:cs typeface="Times New Roman" pitchFamily="18" charset="0"/>
              </a:rPr>
              <a:t>VẬN TỐC CHUYỂN ĐỘNG CỦA KHÔNG KHÍ</a:t>
            </a:r>
            <a:endParaRPr lang="vi-VN" sz="3200" b="1">
              <a:solidFill>
                <a:srgbClr val="0000FF"/>
              </a:solidFill>
              <a:latin typeface="Times New Roman" pitchFamily="18" charset="0"/>
              <a:cs typeface="Times New Roman" pitchFamily="18" charset="0"/>
            </a:endParaRPr>
          </a:p>
        </p:txBody>
      </p:sp>
      <p:sp>
        <p:nvSpPr>
          <p:cNvPr id="2" name="TextBox 1"/>
          <p:cNvSpPr txBox="1"/>
          <p:nvPr/>
        </p:nvSpPr>
        <p:spPr>
          <a:xfrm>
            <a:off x="370114" y="990600"/>
            <a:ext cx="8077200" cy="1384995"/>
          </a:xfrm>
          <a:prstGeom prst="rect">
            <a:avLst/>
          </a:prstGeom>
          <a:noFill/>
        </p:spPr>
        <p:txBody>
          <a:bodyPr wrap="square" rtlCol="0">
            <a:spAutoFit/>
          </a:bodyPr>
          <a:lstStyle/>
          <a:p>
            <a:pPr algn="just"/>
            <a:r>
              <a:rPr lang="vi-VN" sz="2800" smtClean="0">
                <a:latin typeface="Arial" pitchFamily="34" charset="0"/>
                <a:cs typeface="Arial" pitchFamily="34" charset="0"/>
              </a:rPr>
              <a:t>Theo </a:t>
            </a:r>
            <a:r>
              <a:rPr lang="vi-VN" sz="2800">
                <a:latin typeface="Arial" pitchFamily="34" charset="0"/>
                <a:cs typeface="Arial" pitchFamily="34" charset="0"/>
              </a:rPr>
              <a:t>Sacbazan </a:t>
            </a:r>
            <a:r>
              <a:rPr lang="vi-VN" sz="2800" smtClean="0">
                <a:latin typeface="Arial" pitchFamily="34" charset="0"/>
                <a:cs typeface="Arial" pitchFamily="34" charset="0"/>
              </a:rPr>
              <a:t>giới hạn </a:t>
            </a:r>
            <a:r>
              <a:rPr lang="vi-VN" sz="2800">
                <a:latin typeface="Arial" pitchFamily="34" charset="0"/>
                <a:cs typeface="Arial" pitchFamily="34" charset="0"/>
              </a:rPr>
              <a:t>trên vận tốc chuyển động không khí không được vượt quá </a:t>
            </a:r>
            <a:r>
              <a:rPr lang="en-US" sz="2800" smtClean="0">
                <a:latin typeface="Arial" pitchFamily="34" charset="0"/>
                <a:cs typeface="Arial" pitchFamily="34" charset="0"/>
              </a:rPr>
              <a:t>0,</a:t>
            </a:r>
            <a:r>
              <a:rPr lang="vi-VN" sz="2800" smtClean="0">
                <a:latin typeface="Arial" pitchFamily="34" charset="0"/>
                <a:cs typeface="Arial" pitchFamily="34" charset="0"/>
              </a:rPr>
              <a:t>3m/s</a:t>
            </a:r>
            <a:r>
              <a:rPr lang="vi-VN" sz="2800">
                <a:latin typeface="Arial" pitchFamily="34" charset="0"/>
                <a:cs typeface="Arial" pitchFamily="34" charset="0"/>
              </a:rPr>
              <a:t>, trên </a:t>
            </a:r>
            <a:r>
              <a:rPr lang="en-US" sz="2800" smtClean="0">
                <a:latin typeface="Arial" pitchFamily="34" charset="0"/>
                <a:cs typeface="Arial" pitchFamily="34" charset="0"/>
              </a:rPr>
              <a:t>1,</a:t>
            </a:r>
            <a:r>
              <a:rPr lang="vi-VN" sz="2800" smtClean="0">
                <a:latin typeface="Arial" pitchFamily="34" charset="0"/>
                <a:cs typeface="Arial" pitchFamily="34" charset="0"/>
              </a:rPr>
              <a:t>5m/s </a:t>
            </a:r>
            <a:r>
              <a:rPr lang="vi-VN" sz="2800">
                <a:latin typeface="Arial" pitchFamily="34" charset="0"/>
                <a:cs typeface="Arial" pitchFamily="34" charset="0"/>
              </a:rPr>
              <a:t>gây kích thích bất lợi cơ thể</a:t>
            </a:r>
            <a:endParaRPr lang="vi-VN" sz="2800" u="sng">
              <a:latin typeface="Arial" pitchFamily="34" charset="0"/>
              <a:cs typeface="Arial" pitchFamily="34" charset="0"/>
            </a:endParaRPr>
          </a:p>
        </p:txBody>
      </p:sp>
      <p:pic>
        <p:nvPicPr>
          <p:cNvPr id="5122" name="Picture 2" descr="http://kienviet.net/wp-content/uploads/2015/03/vi-khi-hau1.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224" t="1676" r="6304" b="51213"/>
          <a:stretch/>
        </p:blipFill>
        <p:spPr bwMode="auto">
          <a:xfrm>
            <a:off x="4783183" y="2667000"/>
            <a:ext cx="3826235" cy="33027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kienviet.net/wp-content/uploads/2015/03/vi-khi-hau1.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3277" t="47826" r="7737" b="7360"/>
          <a:stretch/>
        </p:blipFill>
        <p:spPr bwMode="auto">
          <a:xfrm>
            <a:off x="389709" y="2667000"/>
            <a:ext cx="3717194" cy="3302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88729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76200"/>
            <a:ext cx="8229600" cy="584775"/>
          </a:xfrm>
          <a:prstGeom prst="rect">
            <a:avLst/>
          </a:prstGeom>
          <a:noFill/>
        </p:spPr>
        <p:txBody>
          <a:bodyPr wrap="square" rtlCol="0">
            <a:spAutoFit/>
          </a:bodyPr>
          <a:lstStyle/>
          <a:p>
            <a:pPr algn="ctr"/>
            <a:r>
              <a:rPr lang="en-US" sz="3200" b="1"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1.2. ẢNH HƯỞNG CỦA VI KHÍ HẬU</a:t>
            </a:r>
            <a:endParaRPr lang="vi-VN" sz="320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7" name="7-Point Star 6"/>
          <p:cNvSpPr/>
          <p:nvPr/>
        </p:nvSpPr>
        <p:spPr>
          <a:xfrm>
            <a:off x="2933700" y="990600"/>
            <a:ext cx="3276600" cy="2971800"/>
          </a:xfrm>
          <a:prstGeom prst="star7">
            <a:avLst/>
          </a:prstGeom>
          <a:solidFill>
            <a:srgbClr val="FF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latin typeface="Times New Roman" pitchFamily="18" charset="0"/>
                <a:cs typeface="Times New Roman" pitchFamily="18" charset="0"/>
              </a:rPr>
              <a:t>ẢNH HƯỞNG</a:t>
            </a:r>
          </a:p>
          <a:p>
            <a:pPr algn="ctr"/>
            <a:r>
              <a:rPr lang="en-US" sz="2800" b="1" smtClean="0">
                <a:latin typeface="Times New Roman" pitchFamily="18" charset="0"/>
                <a:cs typeface="Times New Roman" pitchFamily="18" charset="0"/>
              </a:rPr>
              <a:t>VI KHÍ HẬU</a:t>
            </a:r>
            <a:endParaRPr lang="vi-VN" sz="2800" b="1">
              <a:latin typeface="Times New Roman" pitchFamily="18" charset="0"/>
              <a:cs typeface="Times New Roman" pitchFamily="18" charset="0"/>
            </a:endParaRPr>
          </a:p>
        </p:txBody>
      </p:sp>
      <p:sp>
        <p:nvSpPr>
          <p:cNvPr id="8" name="Cloud 7"/>
          <p:cNvSpPr/>
          <p:nvPr/>
        </p:nvSpPr>
        <p:spPr>
          <a:xfrm>
            <a:off x="381000" y="4572000"/>
            <a:ext cx="2362200" cy="1981200"/>
          </a:xfrm>
          <a:prstGeom prst="cloud">
            <a:avLst/>
          </a:prstGeom>
          <a:solidFill>
            <a:srgbClr val="66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smtClean="0">
                <a:solidFill>
                  <a:srgbClr val="FF0000"/>
                </a:solidFill>
                <a:latin typeface="Times New Roman" pitchFamily="18" charset="0"/>
                <a:cs typeface="Times New Roman" pitchFamily="18" charset="0"/>
              </a:rPr>
              <a:t>VI KHÍ HẬU NÓNG</a:t>
            </a:r>
            <a:endParaRPr lang="vi-VN" sz="2600" b="1">
              <a:solidFill>
                <a:srgbClr val="FF0000"/>
              </a:solidFill>
              <a:latin typeface="Times New Roman" pitchFamily="18" charset="0"/>
              <a:cs typeface="Times New Roman" pitchFamily="18" charset="0"/>
            </a:endParaRPr>
          </a:p>
        </p:txBody>
      </p:sp>
      <p:sp>
        <p:nvSpPr>
          <p:cNvPr id="11" name="Cloud 10"/>
          <p:cNvSpPr/>
          <p:nvPr/>
        </p:nvSpPr>
        <p:spPr>
          <a:xfrm>
            <a:off x="3581400" y="4567646"/>
            <a:ext cx="2362200" cy="1981200"/>
          </a:xfrm>
          <a:prstGeom prst="cloud">
            <a:avLst/>
          </a:prstGeom>
          <a:solidFill>
            <a:srgbClr val="66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smtClean="0">
                <a:solidFill>
                  <a:srgbClr val="FF0000"/>
                </a:solidFill>
                <a:latin typeface="Times New Roman" pitchFamily="18" charset="0"/>
                <a:cs typeface="Times New Roman" pitchFamily="18" charset="0"/>
              </a:rPr>
              <a:t>VI KHÍ HẬU LẠNH</a:t>
            </a:r>
            <a:endParaRPr lang="vi-VN" sz="2600" b="1">
              <a:solidFill>
                <a:srgbClr val="FF0000"/>
              </a:solidFill>
              <a:latin typeface="Times New Roman" pitchFamily="18" charset="0"/>
              <a:cs typeface="Times New Roman" pitchFamily="18" charset="0"/>
            </a:endParaRPr>
          </a:p>
        </p:txBody>
      </p:sp>
      <p:sp>
        <p:nvSpPr>
          <p:cNvPr id="12" name="Cloud 11"/>
          <p:cNvSpPr/>
          <p:nvPr/>
        </p:nvSpPr>
        <p:spPr>
          <a:xfrm>
            <a:off x="6751320" y="4591595"/>
            <a:ext cx="2362200" cy="1981200"/>
          </a:xfrm>
          <a:prstGeom prst="cloud">
            <a:avLst/>
          </a:prstGeom>
          <a:solidFill>
            <a:srgbClr val="66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smtClean="0">
                <a:solidFill>
                  <a:srgbClr val="FF0000"/>
                </a:solidFill>
                <a:latin typeface="Times New Roman" pitchFamily="18" charset="0"/>
                <a:cs typeface="Times New Roman" pitchFamily="18" charset="0"/>
              </a:rPr>
              <a:t>BỨC XẠ NHIỆT</a:t>
            </a:r>
            <a:endParaRPr lang="vi-VN" sz="2600" b="1">
              <a:solidFill>
                <a:srgbClr val="FF0000"/>
              </a:solidFill>
              <a:latin typeface="Times New Roman" pitchFamily="18" charset="0"/>
              <a:cs typeface="Times New Roman" pitchFamily="18" charset="0"/>
            </a:endParaRPr>
          </a:p>
        </p:txBody>
      </p:sp>
      <p:cxnSp>
        <p:nvCxnSpPr>
          <p:cNvPr id="10" name="Straight Arrow Connector 9"/>
          <p:cNvCxnSpPr>
            <a:stCxn id="7" idx="4"/>
            <a:endCxn id="8" idx="3"/>
          </p:cNvCxnSpPr>
          <p:nvPr/>
        </p:nvCxnSpPr>
        <p:spPr>
          <a:xfrm flipH="1">
            <a:off x="1562100" y="2901784"/>
            <a:ext cx="1371591" cy="1783493"/>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4" name="Straight Arrow Connector 13"/>
          <p:cNvCxnSpPr/>
          <p:nvPr/>
        </p:nvCxnSpPr>
        <p:spPr>
          <a:xfrm>
            <a:off x="4572000" y="3581400"/>
            <a:ext cx="0" cy="110387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6" name="Straight Arrow Connector 15"/>
          <p:cNvCxnSpPr>
            <a:stCxn id="7" idx="1"/>
            <a:endCxn id="12" idx="3"/>
          </p:cNvCxnSpPr>
          <p:nvPr/>
        </p:nvCxnSpPr>
        <p:spPr>
          <a:xfrm>
            <a:off x="6210309" y="2901784"/>
            <a:ext cx="1722111" cy="18030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3265627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2474" y="152400"/>
            <a:ext cx="9170126" cy="584775"/>
          </a:xfrm>
          <a:prstGeom prst="rect">
            <a:avLst/>
          </a:prstGeom>
          <a:noFill/>
        </p:spPr>
        <p:txBody>
          <a:bodyPr wrap="square" rtlCol="0">
            <a:spAutoFit/>
          </a:bodyPr>
          <a:lstStyle/>
          <a:p>
            <a:r>
              <a:rPr lang="en-US" sz="3200" b="1" smtClean="0">
                <a:solidFill>
                  <a:srgbClr val="0000FF"/>
                </a:solidFill>
                <a:latin typeface="Times New Roman" pitchFamily="18" charset="0"/>
                <a:cs typeface="Times New Roman" pitchFamily="18" charset="0"/>
              </a:rPr>
              <a:t>VI KHÍ HẬU NÓNG</a:t>
            </a:r>
            <a:endParaRPr lang="vi-VN" sz="3200" b="1">
              <a:solidFill>
                <a:srgbClr val="0000FF"/>
              </a:solidFill>
              <a:latin typeface="Times New Roman" pitchFamily="18" charset="0"/>
              <a:cs typeface="Times New Roman" pitchFamily="18"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1353" y="838200"/>
            <a:ext cx="2794772" cy="3595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9542" t="-9965" r="6800" b="9965"/>
          <a:stretch/>
        </p:blipFill>
        <p:spPr bwMode="auto">
          <a:xfrm>
            <a:off x="491353" y="4283122"/>
            <a:ext cx="2794772" cy="2598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3762103" y="609600"/>
            <a:ext cx="5029200" cy="5693866"/>
          </a:xfrm>
          <a:prstGeom prst="rect">
            <a:avLst/>
          </a:prstGeom>
          <a:noFill/>
        </p:spPr>
        <p:txBody>
          <a:bodyPr wrap="square" rtlCol="0">
            <a:spAutoFit/>
          </a:bodyPr>
          <a:lstStyle/>
          <a:p>
            <a:r>
              <a:rPr lang="vi-VN" sz="2600" smtClean="0">
                <a:latin typeface="Times New Roman" pitchFamily="18" charset="0"/>
                <a:cs typeface="Times New Roman" pitchFamily="18" charset="0"/>
              </a:rPr>
              <a:t>Biến đổi sinh lý (cảm nhận sức nóng): da chán</a:t>
            </a:r>
          </a:p>
          <a:p>
            <a:r>
              <a:rPr lang="vi-VN" sz="2600">
                <a:latin typeface="Times New Roman" pitchFamily="18" charset="0"/>
                <a:cs typeface="Times New Roman" pitchFamily="18" charset="0"/>
              </a:rPr>
              <a:t>31,5-32,5</a:t>
            </a:r>
            <a:r>
              <a:rPr lang="vi-VN" sz="2600" baseline="30000">
                <a:latin typeface="Times New Roman" pitchFamily="18" charset="0"/>
                <a:cs typeface="Times New Roman" pitchFamily="18" charset="0"/>
              </a:rPr>
              <a:t>0</a:t>
            </a:r>
            <a:r>
              <a:rPr lang="vi-VN" sz="2600">
                <a:latin typeface="Times New Roman" pitchFamily="18" charset="0"/>
                <a:cs typeface="Times New Roman" pitchFamily="18" charset="0"/>
              </a:rPr>
              <a:t>C      cảm giác nóng</a:t>
            </a:r>
          </a:p>
          <a:p>
            <a:r>
              <a:rPr lang="vi-VN" sz="2600">
                <a:latin typeface="Times New Roman" pitchFamily="18" charset="0"/>
                <a:cs typeface="Times New Roman" pitchFamily="18" charset="0"/>
              </a:rPr>
              <a:t>32,5-33,5</a:t>
            </a:r>
            <a:r>
              <a:rPr lang="vi-VN" sz="2600" baseline="30000">
                <a:latin typeface="Times New Roman" pitchFamily="18" charset="0"/>
                <a:cs typeface="Times New Roman" pitchFamily="18" charset="0"/>
              </a:rPr>
              <a:t>0</a:t>
            </a:r>
            <a:r>
              <a:rPr lang="vi-VN" sz="2600">
                <a:latin typeface="Times New Roman" pitchFamily="18" charset="0"/>
                <a:cs typeface="Times New Roman" pitchFamily="18" charset="0"/>
              </a:rPr>
              <a:t>C      cảm giác rất nóng</a:t>
            </a:r>
          </a:p>
          <a:p>
            <a:r>
              <a:rPr lang="vi-VN" sz="2600" smtClean="0">
                <a:latin typeface="Times New Roman" pitchFamily="18" charset="0"/>
                <a:cs typeface="Times New Roman" pitchFamily="18" charset="0"/>
              </a:rPr>
              <a:t>33,5°C </a:t>
            </a:r>
            <a:r>
              <a:rPr lang="vi-VN" sz="2600">
                <a:latin typeface="Times New Roman" pitchFamily="18" charset="0"/>
                <a:cs typeface="Times New Roman" pitchFamily="18" charset="0"/>
              </a:rPr>
              <a:t>            </a:t>
            </a:r>
            <a:r>
              <a:rPr lang="vi-VN" sz="2600" smtClean="0">
                <a:latin typeface="Times New Roman" pitchFamily="18" charset="0"/>
                <a:cs typeface="Times New Roman" pitchFamily="18" charset="0"/>
              </a:rPr>
              <a:t>cảm </a:t>
            </a:r>
            <a:r>
              <a:rPr lang="vi-VN" sz="2600">
                <a:latin typeface="Times New Roman" pitchFamily="18" charset="0"/>
                <a:cs typeface="Times New Roman" pitchFamily="18" charset="0"/>
              </a:rPr>
              <a:t>giác cực nóng</a:t>
            </a:r>
          </a:p>
          <a:p>
            <a:endParaRPr lang="vi-VN" sz="2600" smtClean="0">
              <a:latin typeface="Times New Roman" pitchFamily="18" charset="0"/>
              <a:cs typeface="Times New Roman" pitchFamily="18" charset="0"/>
            </a:endParaRPr>
          </a:p>
          <a:p>
            <a:r>
              <a:rPr lang="vi-VN" sz="2600" smtClean="0">
                <a:latin typeface="Times New Roman" pitchFamily="18" charset="0"/>
                <a:cs typeface="Times New Roman" pitchFamily="18" charset="0"/>
              </a:rPr>
              <a:t>Chuyển hóa nước:</a:t>
            </a:r>
          </a:p>
          <a:p>
            <a:r>
              <a:rPr lang="vi-VN" sz="2600" smtClean="0">
                <a:latin typeface="Times New Roman" pitchFamily="18" charset="0"/>
                <a:cs typeface="Times New Roman" pitchFamily="18" charset="0"/>
              </a:rPr>
              <a:t>Trong 1 ca làm việc: 5÷7 lít → mất khoáng chất</a:t>
            </a:r>
          </a:p>
          <a:p>
            <a:endParaRPr lang="vi-VN" sz="2600">
              <a:latin typeface="Times New Roman" pitchFamily="18" charset="0"/>
              <a:cs typeface="Times New Roman" pitchFamily="18" charset="0"/>
            </a:endParaRPr>
          </a:p>
          <a:p>
            <a:r>
              <a:rPr lang="vi-VN" sz="2600" smtClean="0">
                <a:latin typeface="Times New Roman" pitchFamily="18" charset="0"/>
                <a:cs typeface="Times New Roman" pitchFamily="18" charset="0"/>
              </a:rPr>
              <a:t>BỆNH: </a:t>
            </a:r>
            <a:r>
              <a:rPr lang="vi-VN" sz="2600">
                <a:latin typeface="Times New Roman" pitchFamily="18" charset="0"/>
                <a:cs typeface="Times New Roman" pitchFamily="18" charset="0"/>
              </a:rPr>
              <a:t>làm mất cảm giác thèm ăn và mất ngon, chức năng thần kinh bị ảnh hưởng làm giảm sự chú ý, sự phản </a:t>
            </a:r>
            <a:r>
              <a:rPr lang="vi-VN" sz="2600" smtClean="0">
                <a:latin typeface="Times New Roman" pitchFamily="18" charset="0"/>
                <a:cs typeface="Times New Roman" pitchFamily="18" charset="0"/>
              </a:rPr>
              <a:t>xạ</a:t>
            </a:r>
            <a:r>
              <a:rPr lang="vi-VN" sz="2600">
                <a:latin typeface="Times New Roman" pitchFamily="18" charset="0"/>
                <a:cs typeface="Times New Roman" pitchFamily="18" charset="0"/>
              </a:rPr>
              <a:t> </a:t>
            </a:r>
            <a:r>
              <a:rPr lang="vi-VN" sz="2600" smtClean="0">
                <a:latin typeface="Times New Roman" pitchFamily="18" charset="0"/>
                <a:cs typeface="Times New Roman" pitchFamily="18" charset="0"/>
              </a:rPr>
              <a:t>→ tai nạn</a:t>
            </a:r>
            <a:endParaRPr lang="vi-VN" sz="2600">
              <a:latin typeface="Times New Roman" pitchFamily="18" charset="0"/>
              <a:cs typeface="Times New Roman" pitchFamily="18" charset="0"/>
            </a:endParaRPr>
          </a:p>
        </p:txBody>
      </p:sp>
    </p:spTree>
    <p:extLst>
      <p:ext uri="{BB962C8B-B14F-4D97-AF65-F5344CB8AC3E}">
        <p14:creationId xmlns:p14="http://schemas.microsoft.com/office/powerpoint/2010/main" val="3811475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1000"/>
                                        <p:tgtEl>
                                          <p:spTgt spid="4">
                                            <p:txEl>
                                              <p:pRg st="2" end="2"/>
                                            </p:txEl>
                                          </p:spTgt>
                                        </p:tgtEl>
                                      </p:cBhvr>
                                    </p:animEffect>
                                    <p:anim calcmode="lin" valueType="num">
                                      <p:cBhvr>
                                        <p:cTn id="1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1000"/>
                                        <p:tgtEl>
                                          <p:spTgt spid="4">
                                            <p:txEl>
                                              <p:pRg st="3" end="3"/>
                                            </p:txEl>
                                          </p:spTgt>
                                        </p:tgtEl>
                                      </p:cBhvr>
                                    </p:animEffect>
                                    <p:anim calcmode="lin" valueType="num">
                                      <p:cBhvr>
                                        <p:cTn id="23"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4">
                                            <p:txEl>
                                              <p:pRg st="5" end="5"/>
                                            </p:txEl>
                                          </p:spTgt>
                                        </p:tgtEl>
                                        <p:attrNameLst>
                                          <p:attrName>style.visibility</p:attrName>
                                        </p:attrNameLst>
                                      </p:cBhvr>
                                      <p:to>
                                        <p:strVal val="visible"/>
                                      </p:to>
                                    </p:set>
                                    <p:animEffect transition="in" filter="fade">
                                      <p:cBhvr>
                                        <p:cTn id="29" dur="1000"/>
                                        <p:tgtEl>
                                          <p:spTgt spid="4">
                                            <p:txEl>
                                              <p:pRg st="5" end="5"/>
                                            </p:txEl>
                                          </p:spTgt>
                                        </p:tgtEl>
                                      </p:cBhvr>
                                    </p:animEffect>
                                    <p:anim calcmode="lin" valueType="num">
                                      <p:cBhvr>
                                        <p:cTn id="30"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4">
                                            <p:txEl>
                                              <p:pRg st="5" end="5"/>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4">
                                            <p:txEl>
                                              <p:pRg st="6" end="6"/>
                                            </p:txEl>
                                          </p:spTgt>
                                        </p:tgtEl>
                                        <p:attrNameLst>
                                          <p:attrName>style.visibility</p:attrName>
                                        </p:attrNameLst>
                                      </p:cBhvr>
                                      <p:to>
                                        <p:strVal val="visible"/>
                                      </p:to>
                                    </p:set>
                                    <p:animEffect transition="in" filter="fade">
                                      <p:cBhvr>
                                        <p:cTn id="34" dur="1000"/>
                                        <p:tgtEl>
                                          <p:spTgt spid="4">
                                            <p:txEl>
                                              <p:pRg st="6" end="6"/>
                                            </p:txEl>
                                          </p:spTgt>
                                        </p:tgtEl>
                                      </p:cBhvr>
                                    </p:animEffect>
                                    <p:anim calcmode="lin" valueType="num">
                                      <p:cBhvr>
                                        <p:cTn id="35"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36"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4">
                                            <p:txEl>
                                              <p:pRg st="8" end="8"/>
                                            </p:txEl>
                                          </p:spTgt>
                                        </p:tgtEl>
                                        <p:attrNameLst>
                                          <p:attrName>style.visibility</p:attrName>
                                        </p:attrNameLst>
                                      </p:cBhvr>
                                      <p:to>
                                        <p:strVal val="visible"/>
                                      </p:to>
                                    </p:set>
                                    <p:animEffect transition="in" filter="fade">
                                      <p:cBhvr>
                                        <p:cTn id="41" dur="1000"/>
                                        <p:tgtEl>
                                          <p:spTgt spid="4">
                                            <p:txEl>
                                              <p:pRg st="8" end="8"/>
                                            </p:txEl>
                                          </p:spTgt>
                                        </p:tgtEl>
                                      </p:cBhvr>
                                    </p:animEffect>
                                    <p:anim calcmode="lin" valueType="num">
                                      <p:cBhvr>
                                        <p:cTn id="42"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43"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2474" y="152400"/>
            <a:ext cx="9170126" cy="584775"/>
          </a:xfrm>
          <a:prstGeom prst="rect">
            <a:avLst/>
          </a:prstGeom>
          <a:noFill/>
        </p:spPr>
        <p:txBody>
          <a:bodyPr wrap="square" rtlCol="0">
            <a:spAutoFit/>
          </a:bodyPr>
          <a:lstStyle/>
          <a:p>
            <a:r>
              <a:rPr lang="en-US" sz="3200" b="1" smtClean="0">
                <a:solidFill>
                  <a:srgbClr val="0000FF"/>
                </a:solidFill>
                <a:latin typeface="Times New Roman" pitchFamily="18" charset="0"/>
                <a:cs typeface="Times New Roman" pitchFamily="18" charset="0"/>
              </a:rPr>
              <a:t>VI KHÍ HẬU LẠNH</a:t>
            </a:r>
            <a:endParaRPr lang="vi-VN" sz="3200" b="1">
              <a:solidFill>
                <a:srgbClr val="0000FF"/>
              </a:solidFill>
              <a:latin typeface="Times New Roman" pitchFamily="18" charset="0"/>
              <a:cs typeface="Times New Roman" pitchFamily="18" charset="0"/>
            </a:endParaRPr>
          </a:p>
        </p:txBody>
      </p:sp>
      <p:sp>
        <p:nvSpPr>
          <p:cNvPr id="4" name="TextBox 3"/>
          <p:cNvSpPr txBox="1"/>
          <p:nvPr/>
        </p:nvSpPr>
        <p:spPr>
          <a:xfrm>
            <a:off x="4369526" y="1143000"/>
            <a:ext cx="5029200" cy="1292662"/>
          </a:xfrm>
          <a:prstGeom prst="rect">
            <a:avLst/>
          </a:prstGeom>
          <a:noFill/>
        </p:spPr>
        <p:txBody>
          <a:bodyPr wrap="square" rtlCol="0">
            <a:spAutoFit/>
          </a:bodyPr>
          <a:lstStyle/>
          <a:p>
            <a:r>
              <a:rPr lang="vi-VN" sz="2600" smtClean="0">
                <a:latin typeface="Times New Roman" pitchFamily="18" charset="0"/>
                <a:cs typeface="Times New Roman" pitchFamily="18" charset="0"/>
              </a:rPr>
              <a:t>Làm cơ thể mất nhiều nhiệt, nhịp tim, nhịp thở giảm và tiêu thụ oxy tăng</a:t>
            </a:r>
            <a:endParaRPr lang="vi-VN" sz="2600">
              <a:latin typeface="Times New Roman" pitchFamily="18" charset="0"/>
              <a:cs typeface="Times New Roman" pitchFamily="18" charset="0"/>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474" y="838200"/>
            <a:ext cx="3988526" cy="2457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2954" y="3657600"/>
            <a:ext cx="4095206"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3" name="Picture 5" descr="http://namthaoduoc.com/wp-content/uploads/2013/08/cac-benh-ve-duong-ho-hap.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7760" y="3657600"/>
            <a:ext cx="38100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9379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1000"/>
                                        <p:tgtEl>
                                          <p:spTgt spid="7170"/>
                                        </p:tgtEl>
                                      </p:cBhvr>
                                    </p:animEffect>
                                    <p:anim calcmode="lin" valueType="num">
                                      <p:cBhvr>
                                        <p:cTn id="8" dur="1000" fill="hold"/>
                                        <p:tgtEl>
                                          <p:spTgt spid="7170"/>
                                        </p:tgtEl>
                                        <p:attrNameLst>
                                          <p:attrName>ppt_x</p:attrName>
                                        </p:attrNameLst>
                                      </p:cBhvr>
                                      <p:tavLst>
                                        <p:tav tm="0">
                                          <p:val>
                                            <p:strVal val="#ppt_x"/>
                                          </p:val>
                                        </p:tav>
                                        <p:tav tm="100000">
                                          <p:val>
                                            <p:strVal val="#ppt_x"/>
                                          </p:val>
                                        </p:tav>
                                      </p:tavLst>
                                    </p:anim>
                                    <p:anim calcmode="lin" valueType="num">
                                      <p:cBhvr>
                                        <p:cTn id="9" dur="1000" fill="hold"/>
                                        <p:tgtEl>
                                          <p:spTgt spid="717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171"/>
                                        </p:tgtEl>
                                        <p:attrNameLst>
                                          <p:attrName>style.visibility</p:attrName>
                                        </p:attrNameLst>
                                      </p:cBhvr>
                                      <p:to>
                                        <p:strVal val="visible"/>
                                      </p:to>
                                    </p:set>
                                    <p:animEffect transition="in" filter="fade">
                                      <p:cBhvr>
                                        <p:cTn id="14" dur="1000"/>
                                        <p:tgtEl>
                                          <p:spTgt spid="7171"/>
                                        </p:tgtEl>
                                      </p:cBhvr>
                                    </p:animEffect>
                                    <p:anim calcmode="lin" valueType="num">
                                      <p:cBhvr>
                                        <p:cTn id="15" dur="1000" fill="hold"/>
                                        <p:tgtEl>
                                          <p:spTgt spid="7171"/>
                                        </p:tgtEl>
                                        <p:attrNameLst>
                                          <p:attrName>ppt_x</p:attrName>
                                        </p:attrNameLst>
                                      </p:cBhvr>
                                      <p:tavLst>
                                        <p:tav tm="0">
                                          <p:val>
                                            <p:strVal val="#ppt_x"/>
                                          </p:val>
                                        </p:tav>
                                        <p:tav tm="100000">
                                          <p:val>
                                            <p:strVal val="#ppt_x"/>
                                          </p:val>
                                        </p:tav>
                                      </p:tavLst>
                                    </p:anim>
                                    <p:anim calcmode="lin" valueType="num">
                                      <p:cBhvr>
                                        <p:cTn id="16" dur="1000" fill="hold"/>
                                        <p:tgtEl>
                                          <p:spTgt spid="717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173"/>
                                        </p:tgtEl>
                                        <p:attrNameLst>
                                          <p:attrName>style.visibility</p:attrName>
                                        </p:attrNameLst>
                                      </p:cBhvr>
                                      <p:to>
                                        <p:strVal val="visible"/>
                                      </p:to>
                                    </p:set>
                                    <p:animEffect transition="in" filter="fade">
                                      <p:cBhvr>
                                        <p:cTn id="21" dur="1000"/>
                                        <p:tgtEl>
                                          <p:spTgt spid="7173"/>
                                        </p:tgtEl>
                                      </p:cBhvr>
                                    </p:animEffect>
                                    <p:anim calcmode="lin" valueType="num">
                                      <p:cBhvr>
                                        <p:cTn id="22" dur="1000" fill="hold"/>
                                        <p:tgtEl>
                                          <p:spTgt spid="7173"/>
                                        </p:tgtEl>
                                        <p:attrNameLst>
                                          <p:attrName>ppt_x</p:attrName>
                                        </p:attrNameLst>
                                      </p:cBhvr>
                                      <p:tavLst>
                                        <p:tav tm="0">
                                          <p:val>
                                            <p:strVal val="#ppt_x"/>
                                          </p:val>
                                        </p:tav>
                                        <p:tav tm="100000">
                                          <p:val>
                                            <p:strVal val="#ppt_x"/>
                                          </p:val>
                                        </p:tav>
                                      </p:tavLst>
                                    </p:anim>
                                    <p:anim calcmode="lin" valueType="num">
                                      <p:cBhvr>
                                        <p:cTn id="23" dur="1000" fill="hold"/>
                                        <p:tgtEl>
                                          <p:spTgt spid="717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2474" y="8709"/>
            <a:ext cx="9170126" cy="584775"/>
          </a:xfrm>
          <a:prstGeom prst="rect">
            <a:avLst/>
          </a:prstGeom>
          <a:noFill/>
        </p:spPr>
        <p:txBody>
          <a:bodyPr wrap="square" rtlCol="0">
            <a:spAutoFit/>
          </a:bodyPr>
          <a:lstStyle/>
          <a:p>
            <a:r>
              <a:rPr lang="en-US" sz="3200" b="1" smtClean="0">
                <a:solidFill>
                  <a:srgbClr val="0000FF"/>
                </a:solidFill>
                <a:latin typeface="Times New Roman" pitchFamily="18" charset="0"/>
                <a:cs typeface="Times New Roman" pitchFamily="18" charset="0"/>
              </a:rPr>
              <a:t>BỨC XẠ NHIỆT</a:t>
            </a:r>
            <a:endParaRPr lang="vi-VN" sz="3200" b="1">
              <a:solidFill>
                <a:srgbClr val="0000FF"/>
              </a:solidFill>
              <a:latin typeface="Times New Roman" pitchFamily="18" charset="0"/>
              <a:cs typeface="Times New Roman" pitchFamily="18" charset="0"/>
            </a:endParaRPr>
          </a:p>
        </p:txBody>
      </p:sp>
      <p:sp>
        <p:nvSpPr>
          <p:cNvPr id="4" name="TextBox 3"/>
          <p:cNvSpPr txBox="1"/>
          <p:nvPr/>
        </p:nvSpPr>
        <p:spPr>
          <a:xfrm>
            <a:off x="330926" y="3569759"/>
            <a:ext cx="8153400" cy="954107"/>
          </a:xfrm>
          <a:prstGeom prst="rect">
            <a:avLst/>
          </a:prstGeom>
          <a:noFill/>
        </p:spPr>
        <p:txBody>
          <a:bodyPr wrap="square" rtlCol="0">
            <a:spAutoFit/>
          </a:bodyPr>
          <a:lstStyle/>
          <a:p>
            <a:r>
              <a:rPr lang="vi-VN" sz="2800" smtClean="0">
                <a:latin typeface="Times New Roman" pitchFamily="18" charset="0"/>
                <a:cs typeface="Times New Roman" pitchFamily="18" charset="0"/>
              </a:rPr>
              <a:t>Tia tử ngoại: có tác dụng sinh lý gây huỷ </a:t>
            </a:r>
            <a:r>
              <a:rPr lang="vi-VN" sz="2800">
                <a:latin typeface="Times New Roman" pitchFamily="18" charset="0"/>
                <a:cs typeface="Times New Roman" pitchFamily="18" charset="0"/>
              </a:rPr>
              <a:t>diệt tế bào </a:t>
            </a:r>
            <a:r>
              <a:rPr lang="vi-VN" sz="2800" smtClean="0">
                <a:latin typeface="Times New Roman" pitchFamily="18" charset="0"/>
                <a:cs typeface="Times New Roman" pitchFamily="18" charset="0"/>
              </a:rPr>
              <a:t>da (bỏng, ung thư da), </a:t>
            </a:r>
            <a:r>
              <a:rPr lang="vi-VN" sz="2800">
                <a:latin typeface="Times New Roman" pitchFamily="18" charset="0"/>
                <a:cs typeface="Times New Roman" pitchFamily="18" charset="0"/>
              </a:rPr>
              <a:t>làm da rám nắng, làm hại mắt, </a:t>
            </a:r>
            <a:r>
              <a:rPr lang="vi-VN" sz="2800" smtClean="0">
                <a:latin typeface="Times New Roman" pitchFamily="18" charset="0"/>
                <a:cs typeface="Times New Roman" pitchFamily="18" charset="0"/>
              </a:rPr>
              <a:t>...</a:t>
            </a:r>
            <a:endParaRPr lang="vi-VN" sz="2800">
              <a:latin typeface="Times New Roman" pitchFamily="18" charset="0"/>
              <a:cs typeface="Times New Roman" pitchFamily="18" charset="0"/>
            </a:endParaRPr>
          </a:p>
        </p:txBody>
      </p:sp>
      <p:sp>
        <p:nvSpPr>
          <p:cNvPr id="7" name="TextBox 6"/>
          <p:cNvSpPr txBox="1"/>
          <p:nvPr/>
        </p:nvSpPr>
        <p:spPr>
          <a:xfrm>
            <a:off x="304800" y="580421"/>
            <a:ext cx="8839200" cy="954107"/>
          </a:xfrm>
          <a:prstGeom prst="rect">
            <a:avLst/>
          </a:prstGeom>
          <a:noFill/>
        </p:spPr>
        <p:txBody>
          <a:bodyPr wrap="square" rtlCol="0">
            <a:spAutoFit/>
          </a:bodyPr>
          <a:lstStyle/>
          <a:p>
            <a:r>
              <a:rPr lang="vi-VN" sz="2800" smtClean="0">
                <a:latin typeface="Times New Roman" pitchFamily="18" charset="0"/>
                <a:cs typeface="Times New Roman" pitchFamily="18" charset="0"/>
              </a:rPr>
              <a:t>Tia hồng ngoại: say nắng, </a:t>
            </a:r>
            <a:r>
              <a:rPr lang="vi-VN" sz="2800">
                <a:latin typeface="Times New Roman" pitchFamily="18" charset="0"/>
                <a:cs typeface="Times New Roman" pitchFamily="18" charset="0"/>
              </a:rPr>
              <a:t>gây các bệnh giảm thị lực, đục nhãn mắt…</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494775"/>
            <a:ext cx="2796702" cy="2090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4525" t="7195" r="8664" b="8375"/>
          <a:stretch/>
        </p:blipFill>
        <p:spPr bwMode="auto">
          <a:xfrm>
            <a:off x="4876800" y="1479535"/>
            <a:ext cx="3162763" cy="2090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7537" y="4499917"/>
            <a:ext cx="3467100" cy="21743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7340" y="4523866"/>
            <a:ext cx="3243222" cy="21503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1891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074"/>
                                        </p:tgtEl>
                                        <p:attrNameLst>
                                          <p:attrName>style.visibility</p:attrName>
                                        </p:attrNameLst>
                                      </p:cBhvr>
                                      <p:to>
                                        <p:strVal val="visible"/>
                                      </p:to>
                                    </p:set>
                                    <p:animEffect transition="in" filter="fade">
                                      <p:cBhvr>
                                        <p:cTn id="13" dur="1000"/>
                                        <p:tgtEl>
                                          <p:spTgt spid="3074"/>
                                        </p:tgtEl>
                                      </p:cBhvr>
                                    </p:animEffect>
                                    <p:anim calcmode="lin" valueType="num">
                                      <p:cBhvr>
                                        <p:cTn id="14" dur="1000" fill="hold"/>
                                        <p:tgtEl>
                                          <p:spTgt spid="3074"/>
                                        </p:tgtEl>
                                        <p:attrNameLst>
                                          <p:attrName>ppt_x</p:attrName>
                                        </p:attrNameLst>
                                      </p:cBhvr>
                                      <p:tavLst>
                                        <p:tav tm="0">
                                          <p:val>
                                            <p:strVal val="#ppt_x"/>
                                          </p:val>
                                        </p:tav>
                                        <p:tav tm="100000">
                                          <p:val>
                                            <p:strVal val="#ppt_x"/>
                                          </p:val>
                                        </p:tav>
                                      </p:tavLst>
                                    </p:anim>
                                    <p:anim calcmode="lin" valueType="num">
                                      <p:cBhvr>
                                        <p:cTn id="15"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075"/>
                                        </p:tgtEl>
                                        <p:attrNameLst>
                                          <p:attrName>style.visibility</p:attrName>
                                        </p:attrNameLst>
                                      </p:cBhvr>
                                      <p:to>
                                        <p:strVal val="visible"/>
                                      </p:to>
                                    </p:set>
                                    <p:animEffect transition="in" filter="fade">
                                      <p:cBhvr>
                                        <p:cTn id="20" dur="1000"/>
                                        <p:tgtEl>
                                          <p:spTgt spid="3075"/>
                                        </p:tgtEl>
                                      </p:cBhvr>
                                    </p:animEffect>
                                    <p:anim calcmode="lin" valueType="num">
                                      <p:cBhvr>
                                        <p:cTn id="21" dur="1000" fill="hold"/>
                                        <p:tgtEl>
                                          <p:spTgt spid="3075"/>
                                        </p:tgtEl>
                                        <p:attrNameLst>
                                          <p:attrName>ppt_x</p:attrName>
                                        </p:attrNameLst>
                                      </p:cBhvr>
                                      <p:tavLst>
                                        <p:tav tm="0">
                                          <p:val>
                                            <p:strVal val="#ppt_x"/>
                                          </p:val>
                                        </p:tav>
                                        <p:tav tm="100000">
                                          <p:val>
                                            <p:strVal val="#ppt_x"/>
                                          </p:val>
                                        </p:tav>
                                      </p:tavLst>
                                    </p:anim>
                                    <p:anim calcmode="lin" valueType="num">
                                      <p:cBhvr>
                                        <p:cTn id="22" dur="1000" fill="hold"/>
                                        <p:tgtEl>
                                          <p:spTgt spid="3075"/>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3077"/>
                                        </p:tgtEl>
                                        <p:attrNameLst>
                                          <p:attrName>style.visibility</p:attrName>
                                        </p:attrNameLst>
                                      </p:cBhvr>
                                      <p:to>
                                        <p:strVal val="visible"/>
                                      </p:to>
                                    </p:set>
                                    <p:animEffect transition="in" filter="fade">
                                      <p:cBhvr>
                                        <p:cTn id="34" dur="1000"/>
                                        <p:tgtEl>
                                          <p:spTgt spid="3077"/>
                                        </p:tgtEl>
                                      </p:cBhvr>
                                    </p:animEffect>
                                    <p:anim calcmode="lin" valueType="num">
                                      <p:cBhvr>
                                        <p:cTn id="35" dur="1000" fill="hold"/>
                                        <p:tgtEl>
                                          <p:spTgt spid="3077"/>
                                        </p:tgtEl>
                                        <p:attrNameLst>
                                          <p:attrName>ppt_x</p:attrName>
                                        </p:attrNameLst>
                                      </p:cBhvr>
                                      <p:tavLst>
                                        <p:tav tm="0">
                                          <p:val>
                                            <p:strVal val="#ppt_x"/>
                                          </p:val>
                                        </p:tav>
                                        <p:tav tm="100000">
                                          <p:val>
                                            <p:strVal val="#ppt_x"/>
                                          </p:val>
                                        </p:tav>
                                      </p:tavLst>
                                    </p:anim>
                                    <p:anim calcmode="lin" valueType="num">
                                      <p:cBhvr>
                                        <p:cTn id="36" dur="1000" fill="hold"/>
                                        <p:tgtEl>
                                          <p:spTgt spid="3077"/>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3076"/>
                                        </p:tgtEl>
                                        <p:attrNameLst>
                                          <p:attrName>style.visibility</p:attrName>
                                        </p:attrNameLst>
                                      </p:cBhvr>
                                      <p:to>
                                        <p:strVal val="visible"/>
                                      </p:to>
                                    </p:set>
                                    <p:animEffect transition="in" filter="fade">
                                      <p:cBhvr>
                                        <p:cTn id="41" dur="1000"/>
                                        <p:tgtEl>
                                          <p:spTgt spid="3076"/>
                                        </p:tgtEl>
                                      </p:cBhvr>
                                    </p:animEffect>
                                    <p:anim calcmode="lin" valueType="num">
                                      <p:cBhvr>
                                        <p:cTn id="42" dur="1000" fill="hold"/>
                                        <p:tgtEl>
                                          <p:spTgt spid="3076"/>
                                        </p:tgtEl>
                                        <p:attrNameLst>
                                          <p:attrName>ppt_x</p:attrName>
                                        </p:attrNameLst>
                                      </p:cBhvr>
                                      <p:tavLst>
                                        <p:tav tm="0">
                                          <p:val>
                                            <p:strVal val="#ppt_x"/>
                                          </p:val>
                                        </p:tav>
                                        <p:tav tm="100000">
                                          <p:val>
                                            <p:strVal val="#ppt_x"/>
                                          </p:val>
                                        </p:tav>
                                      </p:tavLst>
                                    </p:anim>
                                    <p:anim calcmode="lin" valueType="num">
                                      <p:cBhvr>
                                        <p:cTn id="43" dur="1000" fill="hold"/>
                                        <p:tgtEl>
                                          <p:spTgt spid="30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76200"/>
            <a:ext cx="8229600" cy="584775"/>
          </a:xfrm>
          <a:prstGeom prst="rect">
            <a:avLst/>
          </a:prstGeom>
          <a:noFill/>
        </p:spPr>
        <p:txBody>
          <a:bodyPr wrap="square" rtlCol="0">
            <a:spAutoFit/>
          </a:bodyPr>
          <a:lstStyle/>
          <a:p>
            <a:pPr algn="ctr"/>
            <a:r>
              <a:rPr lang="en-US" sz="3200" b="1"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1.3. PHÒNG CHỐNG VI KHÍ HẬU XẤU</a:t>
            </a:r>
            <a:endParaRPr lang="vi-VN" sz="320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13" name="Picture 2" descr="http://xttm.mard.gov.vn/uploads/Tapchi/CD-02-2012-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1" y="1981200"/>
            <a:ext cx="9052557" cy="43434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0" y="972234"/>
            <a:ext cx="6019800" cy="1015663"/>
          </a:xfrm>
          <a:prstGeom prst="rect">
            <a:avLst/>
          </a:prstGeom>
          <a:noFill/>
        </p:spPr>
        <p:txBody>
          <a:bodyPr wrap="square" rtlCol="0">
            <a:spAutoFit/>
          </a:bodyPr>
          <a:lstStyle/>
          <a:p>
            <a:r>
              <a:rPr lang="en-US" sz="3000" b="1" i="1" smtClean="0">
                <a:solidFill>
                  <a:srgbClr val="0000CC"/>
                </a:solidFill>
                <a:latin typeface="Times New Roman" pitchFamily="18" charset="0"/>
                <a:cs typeface="Times New Roman" pitchFamily="18" charset="0"/>
              </a:rPr>
              <a:t>VI KHÍ HẬU TIÊU CHUẨN TRONG QUÁ TRÌNH SẢN XUẤT</a:t>
            </a:r>
            <a:endParaRPr lang="vi-VN" sz="3000" b="1" i="1">
              <a:solidFill>
                <a:srgbClr val="0000CC"/>
              </a:solidFill>
              <a:latin typeface="Times New Roman" pitchFamily="18" charset="0"/>
              <a:cs typeface="Times New Roman" pitchFamily="18" charset="0"/>
            </a:endParaRPr>
          </a:p>
        </p:txBody>
      </p:sp>
    </p:spTree>
    <p:extLst>
      <p:ext uri="{BB962C8B-B14F-4D97-AF65-F5344CB8AC3E}">
        <p14:creationId xmlns:p14="http://schemas.microsoft.com/office/powerpoint/2010/main" val="2555881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1588" y="153050"/>
            <a:ext cx="9170126" cy="584775"/>
          </a:xfrm>
          <a:prstGeom prst="rect">
            <a:avLst/>
          </a:prstGeom>
          <a:noFill/>
        </p:spPr>
        <p:txBody>
          <a:bodyPr wrap="square" rtlCol="0">
            <a:spAutoFit/>
          </a:bodyPr>
          <a:lstStyle/>
          <a:p>
            <a:r>
              <a:rPr lang="en-US" sz="3200" b="1"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KHÍ HẬU NÓNG</a:t>
            </a:r>
            <a:endParaRPr lang="vi-VN" sz="3200" b="1">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 name="Oval 1"/>
          <p:cNvSpPr/>
          <p:nvPr/>
        </p:nvSpPr>
        <p:spPr>
          <a:xfrm>
            <a:off x="0" y="2590800"/>
            <a:ext cx="2484120" cy="2286000"/>
          </a:xfrm>
          <a:prstGeom prst="ellipse">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b="1" smtClean="0">
                <a:latin typeface="Times New Roman" pitchFamily="18" charset="0"/>
                <a:cs typeface="Times New Roman" pitchFamily="18" charset="0"/>
              </a:rPr>
              <a:t>PHÒNG CHỐNG KHÍ HẬU NÓNG</a:t>
            </a:r>
            <a:endParaRPr lang="vi-VN" sz="2600" b="1">
              <a:latin typeface="Times New Roman" pitchFamily="18" charset="0"/>
              <a:cs typeface="Times New Roman" pitchFamily="18" charset="0"/>
            </a:endParaRPr>
          </a:p>
        </p:txBody>
      </p:sp>
      <p:sp>
        <p:nvSpPr>
          <p:cNvPr id="5" name="Rectangle 4"/>
          <p:cNvSpPr/>
          <p:nvPr/>
        </p:nvSpPr>
        <p:spPr>
          <a:xfrm>
            <a:off x="3276600" y="949234"/>
            <a:ext cx="2362200" cy="1143000"/>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b="1" i="1" smtClean="0">
                <a:solidFill>
                  <a:srgbClr val="FF0000"/>
                </a:solidFill>
                <a:latin typeface="Times New Roman" pitchFamily="18" charset="0"/>
                <a:cs typeface="Times New Roman" pitchFamily="18" charset="0"/>
              </a:rPr>
              <a:t>TỔ CHỨC LĐ HỢP LÝ</a:t>
            </a:r>
            <a:endParaRPr lang="vi-VN" sz="2600" b="1" i="1">
              <a:solidFill>
                <a:srgbClr val="FF0000"/>
              </a:solidFill>
              <a:latin typeface="Times New Roman" pitchFamily="18" charset="0"/>
              <a:cs typeface="Times New Roman" pitchFamily="18" charset="0"/>
            </a:endParaRPr>
          </a:p>
        </p:txBody>
      </p:sp>
      <p:sp>
        <p:nvSpPr>
          <p:cNvPr id="6" name="Rectangle 5"/>
          <p:cNvSpPr/>
          <p:nvPr/>
        </p:nvSpPr>
        <p:spPr>
          <a:xfrm>
            <a:off x="6766560" y="187234"/>
            <a:ext cx="2286000" cy="7620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2600" smtClean="0">
                <a:latin typeface="Times New Roman" pitchFamily="18" charset="0"/>
                <a:cs typeface="Times New Roman" pitchFamily="18" charset="0"/>
              </a:rPr>
              <a:t>Lập </a:t>
            </a:r>
          </a:p>
          <a:p>
            <a:pPr algn="ctr"/>
            <a:r>
              <a:rPr lang="vi-VN" sz="2600" smtClean="0">
                <a:latin typeface="Times New Roman" pitchFamily="18" charset="0"/>
                <a:cs typeface="Times New Roman" pitchFamily="18" charset="0"/>
              </a:rPr>
              <a:t>thời gian biểu</a:t>
            </a:r>
            <a:endParaRPr lang="vi-VN" sz="2600">
              <a:latin typeface="Times New Roman" pitchFamily="18" charset="0"/>
              <a:cs typeface="Times New Roman" pitchFamily="18" charset="0"/>
            </a:endParaRPr>
          </a:p>
        </p:txBody>
      </p:sp>
      <p:sp>
        <p:nvSpPr>
          <p:cNvPr id="10" name="Rectangle 9"/>
          <p:cNvSpPr/>
          <p:nvPr/>
        </p:nvSpPr>
        <p:spPr>
          <a:xfrm>
            <a:off x="6810103" y="1434736"/>
            <a:ext cx="2133600" cy="8382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2600" smtClean="0">
                <a:latin typeface="Times New Roman" pitchFamily="18" charset="0"/>
                <a:cs typeface="Times New Roman" pitchFamily="18" charset="0"/>
              </a:rPr>
              <a:t>Nghỉ ngơi</a:t>
            </a:r>
            <a:endParaRPr lang="vi-VN" sz="2600">
              <a:latin typeface="Times New Roman" pitchFamily="18" charset="0"/>
              <a:cs typeface="Times New Roman" pitchFamily="18" charset="0"/>
            </a:endParaRPr>
          </a:p>
        </p:txBody>
      </p:sp>
      <p:sp>
        <p:nvSpPr>
          <p:cNvPr id="11" name="Rectangle 10"/>
          <p:cNvSpPr/>
          <p:nvPr/>
        </p:nvSpPr>
        <p:spPr>
          <a:xfrm>
            <a:off x="3331029" y="3433354"/>
            <a:ext cx="2362200" cy="1371600"/>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b="1" i="1" smtClean="0">
                <a:solidFill>
                  <a:srgbClr val="FF0000"/>
                </a:solidFill>
                <a:latin typeface="Times New Roman" pitchFamily="18" charset="0"/>
                <a:cs typeface="Times New Roman" pitchFamily="18" charset="0"/>
              </a:rPr>
              <a:t>QUY HOẠCH NHÀ XƯỞNG VÀ THIẾT BỊ</a:t>
            </a:r>
            <a:endParaRPr lang="vi-VN" sz="2600" b="1" i="1">
              <a:solidFill>
                <a:srgbClr val="FF0000"/>
              </a:solidFill>
              <a:latin typeface="Times New Roman" pitchFamily="18" charset="0"/>
              <a:cs typeface="Times New Roman" pitchFamily="18" charset="0"/>
            </a:endParaRPr>
          </a:p>
        </p:txBody>
      </p:sp>
      <p:sp>
        <p:nvSpPr>
          <p:cNvPr id="12" name="Rectangle 11"/>
          <p:cNvSpPr/>
          <p:nvPr/>
        </p:nvSpPr>
        <p:spPr>
          <a:xfrm>
            <a:off x="6727371" y="4419600"/>
            <a:ext cx="2286000" cy="8382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2600" smtClean="0">
                <a:latin typeface="Times New Roman" pitchFamily="18" charset="0"/>
                <a:cs typeface="Times New Roman" pitchFamily="18" charset="0"/>
              </a:rPr>
              <a:t>Bố trí </a:t>
            </a:r>
          </a:p>
          <a:p>
            <a:pPr algn="ctr"/>
            <a:r>
              <a:rPr lang="vi-VN" sz="2600" smtClean="0">
                <a:latin typeface="Times New Roman" pitchFamily="18" charset="0"/>
                <a:cs typeface="Times New Roman" pitchFamily="18" charset="0"/>
              </a:rPr>
              <a:t>thiết bị nhiệt</a:t>
            </a:r>
            <a:endParaRPr lang="vi-VN" sz="2600">
              <a:latin typeface="Times New Roman" pitchFamily="18" charset="0"/>
              <a:cs typeface="Times New Roman" pitchFamily="18" charset="0"/>
            </a:endParaRPr>
          </a:p>
        </p:txBody>
      </p:sp>
      <p:sp>
        <p:nvSpPr>
          <p:cNvPr id="13" name="Rectangle 12"/>
          <p:cNvSpPr/>
          <p:nvPr/>
        </p:nvSpPr>
        <p:spPr>
          <a:xfrm>
            <a:off x="6810103" y="2971800"/>
            <a:ext cx="2286000" cy="84255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2600" smtClean="0">
                <a:latin typeface="Times New Roman" pitchFamily="18" charset="0"/>
                <a:cs typeface="Times New Roman" pitchFamily="18" charset="0"/>
              </a:rPr>
              <a:t>Sắp xếp </a:t>
            </a:r>
          </a:p>
          <a:p>
            <a:pPr algn="ctr"/>
            <a:r>
              <a:rPr lang="vi-VN" sz="2600" smtClean="0">
                <a:latin typeface="Times New Roman" pitchFamily="18" charset="0"/>
                <a:cs typeface="Times New Roman" pitchFamily="18" charset="0"/>
              </a:rPr>
              <a:t>nhà xưởng</a:t>
            </a:r>
            <a:endParaRPr lang="vi-VN" sz="2600">
              <a:latin typeface="Times New Roman" pitchFamily="18" charset="0"/>
              <a:cs typeface="Times New Roman" pitchFamily="18" charset="0"/>
            </a:endParaRPr>
          </a:p>
        </p:txBody>
      </p:sp>
      <p:sp>
        <p:nvSpPr>
          <p:cNvPr id="14" name="Rectangle 13"/>
          <p:cNvSpPr/>
          <p:nvPr/>
        </p:nvSpPr>
        <p:spPr>
          <a:xfrm>
            <a:off x="3365863" y="5829300"/>
            <a:ext cx="2362200" cy="685800"/>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b="1" i="1" smtClean="0">
                <a:solidFill>
                  <a:srgbClr val="FF0000"/>
                </a:solidFill>
                <a:latin typeface="Times New Roman" pitchFamily="18" charset="0"/>
                <a:cs typeface="Times New Roman" pitchFamily="18" charset="0"/>
              </a:rPr>
              <a:t>THÔNG GIÓ</a:t>
            </a:r>
            <a:endParaRPr lang="vi-VN" sz="2600" b="1" i="1">
              <a:solidFill>
                <a:srgbClr val="FF0000"/>
              </a:solidFill>
              <a:latin typeface="Times New Roman" pitchFamily="18" charset="0"/>
              <a:cs typeface="Times New Roman" pitchFamily="18" charset="0"/>
            </a:endParaRPr>
          </a:p>
        </p:txBody>
      </p:sp>
      <p:cxnSp>
        <p:nvCxnSpPr>
          <p:cNvPr id="8" name="Straight Arrow Connector 7"/>
          <p:cNvCxnSpPr>
            <a:stCxn id="2" idx="6"/>
            <a:endCxn id="5" idx="1"/>
          </p:cNvCxnSpPr>
          <p:nvPr/>
        </p:nvCxnSpPr>
        <p:spPr>
          <a:xfrm flipV="1">
            <a:off x="2484120" y="1520734"/>
            <a:ext cx="792480" cy="2213066"/>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7" name="Straight Arrow Connector 16"/>
          <p:cNvCxnSpPr>
            <a:stCxn id="2" idx="6"/>
            <a:endCxn id="11" idx="1"/>
          </p:cNvCxnSpPr>
          <p:nvPr/>
        </p:nvCxnSpPr>
        <p:spPr>
          <a:xfrm>
            <a:off x="2484120" y="3733800"/>
            <a:ext cx="846909" cy="385354"/>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8" name="Straight Arrow Connector 17"/>
          <p:cNvCxnSpPr>
            <a:stCxn id="2" idx="6"/>
            <a:endCxn id="14" idx="1"/>
          </p:cNvCxnSpPr>
          <p:nvPr/>
        </p:nvCxnSpPr>
        <p:spPr>
          <a:xfrm>
            <a:off x="2484120" y="3733800"/>
            <a:ext cx="881743" cy="24384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9" name="Straight Arrow Connector 18"/>
          <p:cNvCxnSpPr>
            <a:stCxn id="5" idx="3"/>
            <a:endCxn id="6" idx="1"/>
          </p:cNvCxnSpPr>
          <p:nvPr/>
        </p:nvCxnSpPr>
        <p:spPr>
          <a:xfrm flipV="1">
            <a:off x="5638800" y="568234"/>
            <a:ext cx="1127760" cy="952500"/>
          </a:xfrm>
          <a:prstGeom prst="straightConnector1">
            <a:avLst/>
          </a:prstGeom>
          <a:ln>
            <a:solidFill>
              <a:srgbClr val="0000FF"/>
            </a:solidFill>
            <a:tailEnd type="arrow"/>
          </a:ln>
        </p:spPr>
        <p:style>
          <a:lnRef idx="2">
            <a:schemeClr val="accent1"/>
          </a:lnRef>
          <a:fillRef idx="0">
            <a:schemeClr val="accent1"/>
          </a:fillRef>
          <a:effectRef idx="1">
            <a:schemeClr val="accent1"/>
          </a:effectRef>
          <a:fontRef idx="minor">
            <a:schemeClr val="tx1"/>
          </a:fontRef>
        </p:style>
      </p:cxnSp>
      <p:cxnSp>
        <p:nvCxnSpPr>
          <p:cNvPr id="26" name="Straight Arrow Connector 25"/>
          <p:cNvCxnSpPr>
            <a:stCxn id="5" idx="3"/>
            <a:endCxn id="10" idx="1"/>
          </p:cNvCxnSpPr>
          <p:nvPr/>
        </p:nvCxnSpPr>
        <p:spPr>
          <a:xfrm>
            <a:off x="5638800" y="1520734"/>
            <a:ext cx="1171303" cy="333102"/>
          </a:xfrm>
          <a:prstGeom prst="straightConnector1">
            <a:avLst/>
          </a:prstGeom>
          <a:ln>
            <a:solidFill>
              <a:srgbClr val="0000FF"/>
            </a:solidFill>
            <a:tailEnd type="arrow"/>
          </a:ln>
        </p:spPr>
        <p:style>
          <a:lnRef idx="2">
            <a:schemeClr val="accent1"/>
          </a:lnRef>
          <a:fillRef idx="0">
            <a:schemeClr val="accent1"/>
          </a:fillRef>
          <a:effectRef idx="1">
            <a:schemeClr val="accent1"/>
          </a:effectRef>
          <a:fontRef idx="minor">
            <a:schemeClr val="tx1"/>
          </a:fontRef>
        </p:style>
      </p:cxnSp>
      <p:cxnSp>
        <p:nvCxnSpPr>
          <p:cNvPr id="27" name="Straight Arrow Connector 26"/>
          <p:cNvCxnSpPr>
            <a:stCxn id="11" idx="3"/>
            <a:endCxn id="13" idx="1"/>
          </p:cNvCxnSpPr>
          <p:nvPr/>
        </p:nvCxnSpPr>
        <p:spPr>
          <a:xfrm flipV="1">
            <a:off x="5693229" y="3393077"/>
            <a:ext cx="1116874" cy="726077"/>
          </a:xfrm>
          <a:prstGeom prst="straightConnector1">
            <a:avLst/>
          </a:prstGeom>
          <a:ln>
            <a:solidFill>
              <a:srgbClr val="0000FF"/>
            </a:solidFill>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stCxn id="11" idx="3"/>
            <a:endCxn id="12" idx="1"/>
          </p:cNvCxnSpPr>
          <p:nvPr/>
        </p:nvCxnSpPr>
        <p:spPr>
          <a:xfrm>
            <a:off x="5693229" y="4119154"/>
            <a:ext cx="1034142" cy="719546"/>
          </a:xfrm>
          <a:prstGeom prst="straightConnector1">
            <a:avLst/>
          </a:prstGeom>
          <a:ln>
            <a:solidFill>
              <a:srgbClr val="0000FF"/>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58533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2"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1588" y="153050"/>
            <a:ext cx="9170126" cy="584775"/>
          </a:xfrm>
          <a:prstGeom prst="rect">
            <a:avLst/>
          </a:prstGeom>
          <a:noFill/>
        </p:spPr>
        <p:txBody>
          <a:bodyPr wrap="square" rtlCol="0">
            <a:spAutoFit/>
          </a:bodyPr>
          <a:lstStyle/>
          <a:p>
            <a:r>
              <a:rPr lang="en-US" sz="3200" b="1"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KHÍ HẬU NÓNG</a:t>
            </a:r>
            <a:endParaRPr lang="vi-VN" sz="3200" b="1">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 name="Oval 1"/>
          <p:cNvSpPr/>
          <p:nvPr/>
        </p:nvSpPr>
        <p:spPr>
          <a:xfrm>
            <a:off x="0" y="2326277"/>
            <a:ext cx="2484120" cy="2550523"/>
          </a:xfrm>
          <a:prstGeom prst="ellipse">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b="1" smtClean="0">
                <a:latin typeface="Times New Roman" pitchFamily="18" charset="0"/>
                <a:cs typeface="Times New Roman" pitchFamily="18" charset="0"/>
              </a:rPr>
              <a:t>PHÒNG CHỐNG KHÍ HẬU NÓNG</a:t>
            </a:r>
            <a:endParaRPr lang="vi-VN" sz="2800" b="1">
              <a:latin typeface="Times New Roman" pitchFamily="18" charset="0"/>
              <a:cs typeface="Times New Roman" pitchFamily="18" charset="0"/>
            </a:endParaRPr>
          </a:p>
        </p:txBody>
      </p:sp>
      <p:sp>
        <p:nvSpPr>
          <p:cNvPr id="5" name="Rectangle 4"/>
          <p:cNvSpPr/>
          <p:nvPr/>
        </p:nvSpPr>
        <p:spPr>
          <a:xfrm>
            <a:off x="3276600" y="949234"/>
            <a:ext cx="2362200" cy="1143000"/>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b="1" i="1" smtClean="0">
                <a:solidFill>
                  <a:srgbClr val="FF0000"/>
                </a:solidFill>
                <a:latin typeface="Times New Roman" pitchFamily="18" charset="0"/>
                <a:cs typeface="Times New Roman" pitchFamily="18" charset="0"/>
              </a:rPr>
              <a:t>LÀM NGUỘI</a:t>
            </a:r>
            <a:endParaRPr lang="vi-VN" sz="2600" b="1" i="1">
              <a:solidFill>
                <a:srgbClr val="FF0000"/>
              </a:solidFill>
              <a:latin typeface="Times New Roman" pitchFamily="18" charset="0"/>
              <a:cs typeface="Times New Roman" pitchFamily="18" charset="0"/>
            </a:endParaRPr>
          </a:p>
        </p:txBody>
      </p:sp>
      <p:sp>
        <p:nvSpPr>
          <p:cNvPr id="6" name="Rectangle 5"/>
          <p:cNvSpPr/>
          <p:nvPr/>
        </p:nvSpPr>
        <p:spPr>
          <a:xfrm>
            <a:off x="6797040" y="64437"/>
            <a:ext cx="2286000" cy="7620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2600" smtClean="0">
                <a:latin typeface="Times New Roman" pitchFamily="18" charset="0"/>
                <a:cs typeface="Times New Roman" pitchFamily="18" charset="0"/>
              </a:rPr>
              <a:t>Phun </a:t>
            </a:r>
          </a:p>
          <a:p>
            <a:pPr algn="ctr"/>
            <a:r>
              <a:rPr lang="vi-VN" sz="2600" smtClean="0">
                <a:latin typeface="Times New Roman" pitchFamily="18" charset="0"/>
                <a:cs typeface="Times New Roman" pitchFamily="18" charset="0"/>
              </a:rPr>
              <a:t>nước làm mát</a:t>
            </a:r>
            <a:endParaRPr lang="vi-VN" sz="2600">
              <a:latin typeface="Times New Roman" pitchFamily="18" charset="0"/>
              <a:cs typeface="Times New Roman" pitchFamily="18" charset="0"/>
            </a:endParaRPr>
          </a:p>
        </p:txBody>
      </p:sp>
      <p:sp>
        <p:nvSpPr>
          <p:cNvPr id="10" name="Rectangle 9"/>
          <p:cNvSpPr/>
          <p:nvPr/>
        </p:nvSpPr>
        <p:spPr>
          <a:xfrm>
            <a:off x="6834052" y="1101634"/>
            <a:ext cx="2133600" cy="8382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2600" smtClean="0">
                <a:latin typeface="Times New Roman" pitchFamily="18" charset="0"/>
                <a:cs typeface="Times New Roman" pitchFamily="18" charset="0"/>
              </a:rPr>
              <a:t>Màn chắn cách nhiệt</a:t>
            </a:r>
            <a:endParaRPr lang="vi-VN" sz="2600">
              <a:latin typeface="Times New Roman" pitchFamily="18" charset="0"/>
              <a:cs typeface="Times New Roman" pitchFamily="18" charset="0"/>
            </a:endParaRPr>
          </a:p>
        </p:txBody>
      </p:sp>
      <p:sp>
        <p:nvSpPr>
          <p:cNvPr id="11" name="Rectangle 10"/>
          <p:cNvSpPr/>
          <p:nvPr/>
        </p:nvSpPr>
        <p:spPr>
          <a:xfrm>
            <a:off x="3287486" y="2747554"/>
            <a:ext cx="2362200" cy="1371600"/>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b="1" i="1" smtClean="0">
                <a:solidFill>
                  <a:srgbClr val="FF0000"/>
                </a:solidFill>
                <a:latin typeface="Times New Roman" pitchFamily="18" charset="0"/>
                <a:cs typeface="Times New Roman" pitchFamily="18" charset="0"/>
              </a:rPr>
              <a:t>THIẾT BỊ VÀ QUÁ TRÌNH CÔNG NGHỆ</a:t>
            </a:r>
            <a:endParaRPr lang="vi-VN" sz="2600" b="1" i="1">
              <a:solidFill>
                <a:srgbClr val="FF0000"/>
              </a:solidFill>
              <a:latin typeface="Times New Roman" pitchFamily="18" charset="0"/>
              <a:cs typeface="Times New Roman" pitchFamily="18" charset="0"/>
            </a:endParaRPr>
          </a:p>
        </p:txBody>
      </p:sp>
      <p:sp>
        <p:nvSpPr>
          <p:cNvPr id="12" name="Rectangle 11"/>
          <p:cNvSpPr/>
          <p:nvPr/>
        </p:nvSpPr>
        <p:spPr>
          <a:xfrm>
            <a:off x="6629400" y="3433354"/>
            <a:ext cx="2514599" cy="1519646"/>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just"/>
            <a:r>
              <a:rPr lang="vi-VN" sz="2600">
                <a:latin typeface="Times New Roman" pitchFamily="18" charset="0"/>
                <a:cs typeface="Times New Roman" pitchFamily="18" charset="0"/>
              </a:rPr>
              <a:t>Biện pháp tăng cường cách nhiệt cho các thiết bị toả nhiệt</a:t>
            </a:r>
          </a:p>
        </p:txBody>
      </p:sp>
      <p:sp>
        <p:nvSpPr>
          <p:cNvPr id="13" name="Rectangle 12"/>
          <p:cNvSpPr/>
          <p:nvPr/>
        </p:nvSpPr>
        <p:spPr>
          <a:xfrm>
            <a:off x="6797040" y="2326277"/>
            <a:ext cx="2286000" cy="84255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2600">
                <a:latin typeface="Times New Roman" pitchFamily="18" charset="0"/>
                <a:cs typeface="Times New Roman" pitchFamily="18" charset="0"/>
              </a:rPr>
              <a:t>Tự động </a:t>
            </a:r>
            <a:r>
              <a:rPr lang="vi-VN" sz="2600" smtClean="0">
                <a:latin typeface="Times New Roman" pitchFamily="18" charset="0"/>
                <a:cs typeface="Times New Roman" pitchFamily="18" charset="0"/>
              </a:rPr>
              <a:t>hóa </a:t>
            </a:r>
            <a:r>
              <a:rPr lang="vi-VN" sz="2600">
                <a:latin typeface="Times New Roman" pitchFamily="18" charset="0"/>
                <a:cs typeface="Times New Roman" pitchFamily="18" charset="0"/>
              </a:rPr>
              <a:t>và cơ khí hoá</a:t>
            </a:r>
          </a:p>
        </p:txBody>
      </p:sp>
      <p:sp>
        <p:nvSpPr>
          <p:cNvPr id="14" name="Rectangle 13"/>
          <p:cNvSpPr/>
          <p:nvPr/>
        </p:nvSpPr>
        <p:spPr>
          <a:xfrm>
            <a:off x="3396343" y="5843451"/>
            <a:ext cx="2362200" cy="876300"/>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b="1" i="1" smtClean="0">
                <a:solidFill>
                  <a:srgbClr val="FF0000"/>
                </a:solidFill>
                <a:latin typeface="Times New Roman" pitchFamily="18" charset="0"/>
                <a:cs typeface="Times New Roman" pitchFamily="18" charset="0"/>
              </a:rPr>
              <a:t>PHÒNG HỘ CÁ NHÂN</a:t>
            </a:r>
            <a:endParaRPr lang="vi-VN" sz="2600" b="1" i="1">
              <a:solidFill>
                <a:srgbClr val="FF0000"/>
              </a:solidFill>
              <a:latin typeface="Times New Roman" pitchFamily="18" charset="0"/>
              <a:cs typeface="Times New Roman" pitchFamily="18" charset="0"/>
            </a:endParaRPr>
          </a:p>
        </p:txBody>
      </p:sp>
      <p:cxnSp>
        <p:nvCxnSpPr>
          <p:cNvPr id="8" name="Straight Arrow Connector 7"/>
          <p:cNvCxnSpPr>
            <a:stCxn id="2" idx="6"/>
            <a:endCxn id="5" idx="1"/>
          </p:cNvCxnSpPr>
          <p:nvPr/>
        </p:nvCxnSpPr>
        <p:spPr>
          <a:xfrm flipV="1">
            <a:off x="2484120" y="1520734"/>
            <a:ext cx="792480" cy="208080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7" name="Straight Arrow Connector 16"/>
          <p:cNvCxnSpPr>
            <a:stCxn id="2" idx="6"/>
            <a:endCxn id="11" idx="1"/>
          </p:cNvCxnSpPr>
          <p:nvPr/>
        </p:nvCxnSpPr>
        <p:spPr>
          <a:xfrm flipV="1">
            <a:off x="2484120" y="3433354"/>
            <a:ext cx="803366" cy="16818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8" name="Straight Arrow Connector 17"/>
          <p:cNvCxnSpPr>
            <a:stCxn id="2" idx="6"/>
            <a:endCxn id="14" idx="1"/>
          </p:cNvCxnSpPr>
          <p:nvPr/>
        </p:nvCxnSpPr>
        <p:spPr>
          <a:xfrm>
            <a:off x="2484120" y="3601539"/>
            <a:ext cx="912223" cy="2680062"/>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9" name="Straight Arrow Connector 18"/>
          <p:cNvCxnSpPr>
            <a:stCxn id="5" idx="3"/>
            <a:endCxn id="6" idx="1"/>
          </p:cNvCxnSpPr>
          <p:nvPr/>
        </p:nvCxnSpPr>
        <p:spPr>
          <a:xfrm flipV="1">
            <a:off x="5638800" y="445437"/>
            <a:ext cx="1158240" cy="1075297"/>
          </a:xfrm>
          <a:prstGeom prst="straightConnector1">
            <a:avLst/>
          </a:prstGeom>
          <a:ln>
            <a:solidFill>
              <a:srgbClr val="0000FF"/>
            </a:solidFill>
            <a:tailEnd type="arrow"/>
          </a:ln>
        </p:spPr>
        <p:style>
          <a:lnRef idx="2">
            <a:schemeClr val="accent1"/>
          </a:lnRef>
          <a:fillRef idx="0">
            <a:schemeClr val="accent1"/>
          </a:fillRef>
          <a:effectRef idx="1">
            <a:schemeClr val="accent1"/>
          </a:effectRef>
          <a:fontRef idx="minor">
            <a:schemeClr val="tx1"/>
          </a:fontRef>
        </p:style>
      </p:cxnSp>
      <p:cxnSp>
        <p:nvCxnSpPr>
          <p:cNvPr id="26" name="Straight Arrow Connector 25"/>
          <p:cNvCxnSpPr>
            <a:stCxn id="5" idx="3"/>
            <a:endCxn id="10" idx="1"/>
          </p:cNvCxnSpPr>
          <p:nvPr/>
        </p:nvCxnSpPr>
        <p:spPr>
          <a:xfrm>
            <a:off x="5638800" y="1520734"/>
            <a:ext cx="1195252" cy="0"/>
          </a:xfrm>
          <a:prstGeom prst="straightConnector1">
            <a:avLst/>
          </a:prstGeom>
          <a:ln>
            <a:solidFill>
              <a:srgbClr val="0000FF"/>
            </a:solidFill>
            <a:tailEnd type="arrow"/>
          </a:ln>
        </p:spPr>
        <p:style>
          <a:lnRef idx="2">
            <a:schemeClr val="accent1"/>
          </a:lnRef>
          <a:fillRef idx="0">
            <a:schemeClr val="accent1"/>
          </a:fillRef>
          <a:effectRef idx="1">
            <a:schemeClr val="accent1"/>
          </a:effectRef>
          <a:fontRef idx="minor">
            <a:schemeClr val="tx1"/>
          </a:fontRef>
        </p:style>
      </p:cxnSp>
      <p:cxnSp>
        <p:nvCxnSpPr>
          <p:cNvPr id="27" name="Straight Arrow Connector 26"/>
          <p:cNvCxnSpPr>
            <a:stCxn id="11" idx="3"/>
            <a:endCxn id="13" idx="1"/>
          </p:cNvCxnSpPr>
          <p:nvPr/>
        </p:nvCxnSpPr>
        <p:spPr>
          <a:xfrm flipV="1">
            <a:off x="5649686" y="2747554"/>
            <a:ext cx="1147354" cy="685800"/>
          </a:xfrm>
          <a:prstGeom prst="straightConnector1">
            <a:avLst/>
          </a:prstGeom>
          <a:ln>
            <a:solidFill>
              <a:srgbClr val="0000FF"/>
            </a:solidFill>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stCxn id="11" idx="3"/>
            <a:endCxn id="12" idx="1"/>
          </p:cNvCxnSpPr>
          <p:nvPr/>
        </p:nvCxnSpPr>
        <p:spPr>
          <a:xfrm>
            <a:off x="5649686" y="3433354"/>
            <a:ext cx="979714" cy="759823"/>
          </a:xfrm>
          <a:prstGeom prst="straightConnector1">
            <a:avLst/>
          </a:prstGeom>
          <a:ln>
            <a:solidFill>
              <a:srgbClr val="0000FF"/>
            </a:solidFill>
            <a:tailEnd type="arrow"/>
          </a:ln>
        </p:spPr>
        <p:style>
          <a:lnRef idx="2">
            <a:schemeClr val="accent1"/>
          </a:lnRef>
          <a:fillRef idx="0">
            <a:schemeClr val="accent1"/>
          </a:fillRef>
          <a:effectRef idx="1">
            <a:schemeClr val="accent1"/>
          </a:effectRef>
          <a:fontRef idx="minor">
            <a:schemeClr val="tx1"/>
          </a:fontRef>
        </p:style>
      </p:cxnSp>
      <p:sp>
        <p:nvSpPr>
          <p:cNvPr id="34" name="Rectangle 33"/>
          <p:cNvSpPr/>
          <p:nvPr/>
        </p:nvSpPr>
        <p:spPr>
          <a:xfrm>
            <a:off x="3429000" y="4664529"/>
            <a:ext cx="2362200" cy="876300"/>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b="1" i="1" smtClean="0">
                <a:solidFill>
                  <a:srgbClr val="FF0000"/>
                </a:solidFill>
                <a:latin typeface="Times New Roman" pitchFamily="18" charset="0"/>
                <a:cs typeface="Times New Roman" pitchFamily="18" charset="0"/>
              </a:rPr>
              <a:t>CHẾ ĐỘ UỐNG</a:t>
            </a:r>
            <a:endParaRPr lang="vi-VN" sz="2600" b="1" i="1">
              <a:solidFill>
                <a:srgbClr val="FF0000"/>
              </a:solidFill>
              <a:latin typeface="Times New Roman" pitchFamily="18" charset="0"/>
              <a:cs typeface="Times New Roman" pitchFamily="18" charset="0"/>
            </a:endParaRPr>
          </a:p>
        </p:txBody>
      </p:sp>
      <p:cxnSp>
        <p:nvCxnSpPr>
          <p:cNvPr id="35" name="Straight Arrow Connector 34"/>
          <p:cNvCxnSpPr>
            <a:stCxn id="2" idx="6"/>
            <a:endCxn id="34" idx="1"/>
          </p:cNvCxnSpPr>
          <p:nvPr/>
        </p:nvCxnSpPr>
        <p:spPr>
          <a:xfrm>
            <a:off x="2484120" y="3601539"/>
            <a:ext cx="944880" cy="150114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318704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381000"/>
            <a:ext cx="8229600" cy="584775"/>
          </a:xfrm>
          <a:prstGeom prst="rect">
            <a:avLst/>
          </a:prstGeom>
          <a:noFill/>
        </p:spPr>
        <p:txBody>
          <a:bodyPr wrap="square" rtlCol="0">
            <a:spAutoFit/>
          </a:bodyPr>
          <a:lstStyle/>
          <a:p>
            <a:pPr algn="ctr"/>
            <a:r>
              <a:rPr lang="en-US" sz="3200" b="1" i="1" smtClean="0">
                <a:solidFill>
                  <a:srgbClr val="0000FF"/>
                </a:solidFill>
                <a:latin typeface="Times New Roman" pitchFamily="18" charset="0"/>
                <a:cs typeface="Times New Roman" pitchFamily="18" charset="0"/>
              </a:rPr>
              <a:t>Quần áo bảo hộ khi làm ở nhiệt độ cao</a:t>
            </a:r>
            <a:endParaRPr lang="vi-VN" sz="3200" i="1">
              <a:solidFill>
                <a:srgbClr val="0000FF"/>
              </a:solidFill>
              <a:latin typeface="Times New Roman" pitchFamily="18" charset="0"/>
              <a:cs typeface="Times New Roman" pitchFamily="18"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036" y="1524000"/>
            <a:ext cx="8915906" cy="39980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79288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53050"/>
            <a:ext cx="9170126" cy="584775"/>
          </a:xfrm>
          <a:prstGeom prst="rect">
            <a:avLst/>
          </a:prstGeom>
          <a:noFill/>
        </p:spPr>
        <p:txBody>
          <a:bodyPr wrap="square" rtlCol="0">
            <a:spAutoFit/>
          </a:bodyPr>
          <a:lstStyle/>
          <a:p>
            <a:r>
              <a:rPr lang="en-US" sz="3200" b="1"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KHÍ HẬU LẠNH</a:t>
            </a:r>
            <a:endParaRPr lang="vi-VN" sz="3200" b="1">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Oval 4"/>
          <p:cNvSpPr/>
          <p:nvPr/>
        </p:nvSpPr>
        <p:spPr>
          <a:xfrm>
            <a:off x="191588" y="2286000"/>
            <a:ext cx="2484120" cy="2590800"/>
          </a:xfrm>
          <a:prstGeom prst="ellipse">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b="1" smtClean="0">
                <a:latin typeface="Times New Roman" pitchFamily="18" charset="0"/>
                <a:cs typeface="Times New Roman" pitchFamily="18" charset="0"/>
              </a:rPr>
              <a:t>PHÒNG CHỐNG KHÍ HẬU LẠNH</a:t>
            </a:r>
            <a:endParaRPr lang="vi-VN" sz="2800" b="1">
              <a:latin typeface="Times New Roman" pitchFamily="18" charset="0"/>
              <a:cs typeface="Times New Roman" pitchFamily="18" charset="0"/>
            </a:endParaRPr>
          </a:p>
        </p:txBody>
      </p:sp>
      <p:sp>
        <p:nvSpPr>
          <p:cNvPr id="6" name="Rectangle 5"/>
          <p:cNvSpPr/>
          <p:nvPr/>
        </p:nvSpPr>
        <p:spPr>
          <a:xfrm>
            <a:off x="3988526" y="1345474"/>
            <a:ext cx="2362200" cy="727166"/>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b="1" i="1" smtClean="0">
                <a:solidFill>
                  <a:srgbClr val="FF0000"/>
                </a:solidFill>
                <a:latin typeface="Times New Roman" pitchFamily="18" charset="0"/>
                <a:cs typeface="Times New Roman" pitchFamily="18" charset="0"/>
              </a:rPr>
              <a:t>QUẦN ÁO ẤM</a:t>
            </a:r>
            <a:endParaRPr lang="vi-VN" sz="2600" b="1" i="1">
              <a:solidFill>
                <a:srgbClr val="FF0000"/>
              </a:solidFill>
              <a:latin typeface="Times New Roman" pitchFamily="18" charset="0"/>
              <a:cs typeface="Times New Roman" pitchFamily="18" charset="0"/>
            </a:endParaRPr>
          </a:p>
        </p:txBody>
      </p:sp>
      <p:sp>
        <p:nvSpPr>
          <p:cNvPr id="7" name="Rectangle 6"/>
          <p:cNvSpPr/>
          <p:nvPr/>
        </p:nvSpPr>
        <p:spPr>
          <a:xfrm>
            <a:off x="3988526" y="2971800"/>
            <a:ext cx="2362200" cy="990600"/>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b="1" i="1" smtClean="0">
                <a:solidFill>
                  <a:srgbClr val="FF0000"/>
                </a:solidFill>
                <a:latin typeface="Times New Roman" pitchFamily="18" charset="0"/>
                <a:cs typeface="Times New Roman" pitchFamily="18" charset="0"/>
              </a:rPr>
              <a:t>PHÒNG HỘ CÁ NHÂN</a:t>
            </a:r>
            <a:endParaRPr lang="vi-VN" sz="2600" b="1" i="1">
              <a:solidFill>
                <a:srgbClr val="FF0000"/>
              </a:solidFill>
              <a:latin typeface="Times New Roman" pitchFamily="18" charset="0"/>
              <a:cs typeface="Times New Roman" pitchFamily="18" charset="0"/>
            </a:endParaRPr>
          </a:p>
        </p:txBody>
      </p:sp>
      <p:sp>
        <p:nvSpPr>
          <p:cNvPr id="8" name="Rectangle 7"/>
          <p:cNvSpPr/>
          <p:nvPr/>
        </p:nvSpPr>
        <p:spPr>
          <a:xfrm>
            <a:off x="3938451" y="4933406"/>
            <a:ext cx="2362200" cy="876300"/>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b="1" i="1" smtClean="0">
                <a:solidFill>
                  <a:srgbClr val="FF0000"/>
                </a:solidFill>
                <a:latin typeface="Times New Roman" pitchFamily="18" charset="0"/>
                <a:cs typeface="Times New Roman" pitchFamily="18" charset="0"/>
              </a:rPr>
              <a:t>CHẾ ĐỘ ĂN UỐNG</a:t>
            </a:r>
            <a:endParaRPr lang="vi-VN" sz="2600" b="1" i="1">
              <a:solidFill>
                <a:srgbClr val="FF0000"/>
              </a:solidFill>
              <a:latin typeface="Times New Roman" pitchFamily="18" charset="0"/>
              <a:cs typeface="Times New Roman" pitchFamily="18" charset="0"/>
            </a:endParaRPr>
          </a:p>
        </p:txBody>
      </p:sp>
      <p:sp>
        <p:nvSpPr>
          <p:cNvPr id="9" name="Rectangle 8"/>
          <p:cNvSpPr/>
          <p:nvPr/>
        </p:nvSpPr>
        <p:spPr>
          <a:xfrm>
            <a:off x="6762206" y="4967152"/>
            <a:ext cx="2286000" cy="84255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2600" smtClean="0">
                <a:latin typeface="Times New Roman" pitchFamily="18" charset="0"/>
                <a:cs typeface="Times New Roman" pitchFamily="18" charset="0"/>
              </a:rPr>
              <a:t>Đảm bảo đủ năng lượng</a:t>
            </a:r>
            <a:endParaRPr lang="vi-VN" sz="2600">
              <a:latin typeface="Times New Roman" pitchFamily="18" charset="0"/>
              <a:cs typeface="Times New Roman" pitchFamily="18" charset="0"/>
            </a:endParaRPr>
          </a:p>
        </p:txBody>
      </p:sp>
      <p:cxnSp>
        <p:nvCxnSpPr>
          <p:cNvPr id="10" name="Straight Arrow Connector 9"/>
          <p:cNvCxnSpPr>
            <a:stCxn id="5" idx="6"/>
            <a:endCxn id="6" idx="1"/>
          </p:cNvCxnSpPr>
          <p:nvPr/>
        </p:nvCxnSpPr>
        <p:spPr>
          <a:xfrm flipV="1">
            <a:off x="2675708" y="1709057"/>
            <a:ext cx="1312818" cy="1872343"/>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2" name="Straight Arrow Connector 11"/>
          <p:cNvCxnSpPr>
            <a:stCxn id="5" idx="6"/>
            <a:endCxn id="7" idx="1"/>
          </p:cNvCxnSpPr>
          <p:nvPr/>
        </p:nvCxnSpPr>
        <p:spPr>
          <a:xfrm flipV="1">
            <a:off x="2675708" y="3467100"/>
            <a:ext cx="1312818" cy="1143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3" name="Straight Arrow Connector 12"/>
          <p:cNvCxnSpPr>
            <a:stCxn id="5" idx="6"/>
            <a:endCxn id="8" idx="1"/>
          </p:cNvCxnSpPr>
          <p:nvPr/>
        </p:nvCxnSpPr>
        <p:spPr>
          <a:xfrm>
            <a:off x="2675708" y="3581400"/>
            <a:ext cx="1262743" cy="1790156"/>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879258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76200"/>
            <a:ext cx="8229600" cy="1077218"/>
          </a:xfrm>
          <a:prstGeom prst="rect">
            <a:avLst/>
          </a:prstGeom>
          <a:noFill/>
        </p:spPr>
        <p:txBody>
          <a:bodyPr wrap="square" rtlCol="0">
            <a:spAutoFit/>
          </a:bodyPr>
          <a:lstStyle/>
          <a:p>
            <a:pPr algn="ctr"/>
            <a:r>
              <a:rPr lang="en-US" sz="3200" b="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II. RUNG ĐỘNG VÀ TIẾNG ỒN </a:t>
            </a:r>
          </a:p>
          <a:p>
            <a:pPr algn="ctr"/>
            <a:r>
              <a:rPr lang="en-US" sz="3200" b="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TRONG SẢN XUẤT</a:t>
            </a:r>
            <a:endParaRPr lang="vi-VN" sz="320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Oval 3"/>
          <p:cNvSpPr/>
          <p:nvPr/>
        </p:nvSpPr>
        <p:spPr>
          <a:xfrm>
            <a:off x="838200" y="2286000"/>
            <a:ext cx="3200400" cy="2743200"/>
          </a:xfrm>
          <a:prstGeom prst="ellipse">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400" b="1" smtClean="0">
                <a:solidFill>
                  <a:srgbClr val="FF0000"/>
                </a:solidFill>
                <a:latin typeface="Times New Roman" pitchFamily="18" charset="0"/>
                <a:cs typeface="Times New Roman" pitchFamily="18" charset="0"/>
              </a:rPr>
              <a:t>RUNG ĐỘNG VÀ TIẾNG ỒN</a:t>
            </a:r>
            <a:endParaRPr lang="vi-VN" sz="3400" b="1">
              <a:solidFill>
                <a:srgbClr val="FF0000"/>
              </a:solidFill>
              <a:latin typeface="Times New Roman" pitchFamily="18" charset="0"/>
              <a:cs typeface="Times New Roman" pitchFamily="18" charset="0"/>
            </a:endParaRPr>
          </a:p>
        </p:txBody>
      </p:sp>
      <p:sp>
        <p:nvSpPr>
          <p:cNvPr id="5" name="Rectangle 4"/>
          <p:cNvSpPr/>
          <p:nvPr/>
        </p:nvSpPr>
        <p:spPr>
          <a:xfrm>
            <a:off x="5562600" y="1842950"/>
            <a:ext cx="3124200" cy="1281249"/>
          </a:xfrm>
          <a:prstGeom prst="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lumMod val="95000"/>
                    <a:lumOff val="5000"/>
                  </a:schemeClr>
                </a:solidFill>
                <a:latin typeface="Times New Roman" pitchFamily="18" charset="0"/>
                <a:cs typeface="Times New Roman" pitchFamily="18" charset="0"/>
              </a:rPr>
              <a:t>Ảnh hưởng đến sinh lý người</a:t>
            </a:r>
            <a:endParaRPr lang="vi-VN" sz="3200" b="1">
              <a:solidFill>
                <a:schemeClr val="tx1">
                  <a:lumMod val="95000"/>
                  <a:lumOff val="5000"/>
                </a:schemeClr>
              </a:solidFill>
              <a:latin typeface="Times New Roman" pitchFamily="18" charset="0"/>
              <a:cs typeface="Times New Roman" pitchFamily="18" charset="0"/>
            </a:endParaRPr>
          </a:p>
        </p:txBody>
      </p:sp>
      <p:sp>
        <p:nvSpPr>
          <p:cNvPr id="6" name="Rectangle 5"/>
          <p:cNvSpPr/>
          <p:nvPr/>
        </p:nvSpPr>
        <p:spPr>
          <a:xfrm>
            <a:off x="5562600" y="4281352"/>
            <a:ext cx="3124200" cy="1034141"/>
          </a:xfrm>
          <a:prstGeom prst="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lumMod val="95000"/>
                    <a:lumOff val="5000"/>
                  </a:schemeClr>
                </a:solidFill>
                <a:latin typeface="Times New Roman" pitchFamily="18" charset="0"/>
                <a:cs typeface="Times New Roman" pitchFamily="18" charset="0"/>
              </a:rPr>
              <a:t>Phòng chống</a:t>
            </a:r>
            <a:endParaRPr lang="vi-VN" sz="3200" b="1">
              <a:solidFill>
                <a:schemeClr val="tx1">
                  <a:lumMod val="95000"/>
                  <a:lumOff val="5000"/>
                </a:schemeClr>
              </a:solidFill>
              <a:latin typeface="Times New Roman" pitchFamily="18" charset="0"/>
              <a:cs typeface="Times New Roman" pitchFamily="18" charset="0"/>
            </a:endParaRPr>
          </a:p>
        </p:txBody>
      </p:sp>
      <p:cxnSp>
        <p:nvCxnSpPr>
          <p:cNvPr id="7" name="Straight Arrow Connector 6"/>
          <p:cNvCxnSpPr>
            <a:stCxn id="4" idx="6"/>
            <a:endCxn id="5" idx="1"/>
          </p:cNvCxnSpPr>
          <p:nvPr/>
        </p:nvCxnSpPr>
        <p:spPr>
          <a:xfrm flipV="1">
            <a:off x="4038600" y="2483575"/>
            <a:ext cx="1524000" cy="117402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9" name="Straight Arrow Connector 8"/>
          <p:cNvCxnSpPr>
            <a:stCxn id="4" idx="6"/>
            <a:endCxn id="6" idx="1"/>
          </p:cNvCxnSpPr>
          <p:nvPr/>
        </p:nvCxnSpPr>
        <p:spPr>
          <a:xfrm>
            <a:off x="4038600" y="3657600"/>
            <a:ext cx="1524000" cy="1140823"/>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206457572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76200"/>
            <a:ext cx="8229600" cy="1077218"/>
          </a:xfrm>
          <a:prstGeom prst="rect">
            <a:avLst/>
          </a:prstGeom>
          <a:noFill/>
        </p:spPr>
        <p:txBody>
          <a:bodyPr wrap="square" rtlCol="0">
            <a:spAutoFit/>
          </a:bodyPr>
          <a:lstStyle/>
          <a:p>
            <a:pPr algn="ctr"/>
            <a:r>
              <a:rPr lang="en-US" sz="3200" b="1"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2.1. ẢNH HƯỞNG </a:t>
            </a:r>
          </a:p>
          <a:p>
            <a:pPr algn="ctr"/>
            <a:r>
              <a:rPr lang="en-US" sz="3200" b="1"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RUNG ĐỘNG VÀ TIẾNG ỒN</a:t>
            </a:r>
            <a:endParaRPr lang="vi-VN" sz="320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 name="Rectangle 1"/>
          <p:cNvSpPr/>
          <p:nvPr/>
        </p:nvSpPr>
        <p:spPr>
          <a:xfrm>
            <a:off x="452846" y="1160677"/>
            <a:ext cx="8538754" cy="1384995"/>
          </a:xfrm>
          <a:prstGeom prst="rect">
            <a:avLst/>
          </a:prstGeom>
        </p:spPr>
        <p:txBody>
          <a:bodyPr wrap="square">
            <a:spAutoFit/>
          </a:bodyPr>
          <a:lstStyle/>
          <a:p>
            <a:r>
              <a:rPr lang="vi-VN" sz="2800">
                <a:latin typeface="Times New Roman" pitchFamily="18" charset="0"/>
                <a:cs typeface="Times New Roman" pitchFamily="18" charset="0"/>
              </a:rPr>
              <a:t>Tiếng ồn trước hết tác động đến hệ thần kinh trung ương, sau đó lên hệ thống tim mạch và nhiều cơ quan khác, cuối cùng đến cơ quan thính giác</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748939"/>
            <a:ext cx="4343400" cy="350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2748938"/>
            <a:ext cx="4038600" cy="34994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37404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78525" y="152400"/>
            <a:ext cx="9170126" cy="584775"/>
          </a:xfrm>
          <a:prstGeom prst="rect">
            <a:avLst/>
          </a:prstGeom>
          <a:noFill/>
        </p:spPr>
        <p:txBody>
          <a:bodyPr wrap="square" rtlCol="0">
            <a:spAutoFit/>
          </a:bodyPr>
          <a:lstStyle/>
          <a:p>
            <a:r>
              <a:rPr lang="en-US" sz="3200" b="1"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TIẾNG ỒN</a:t>
            </a:r>
            <a:endParaRPr lang="vi-VN" sz="3200" b="1">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9" name="Oval 8"/>
          <p:cNvSpPr/>
          <p:nvPr/>
        </p:nvSpPr>
        <p:spPr>
          <a:xfrm>
            <a:off x="191588" y="2590800"/>
            <a:ext cx="2484120" cy="2286000"/>
          </a:xfrm>
          <a:prstGeom prst="ellipse">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600" b="1" smtClean="0">
                <a:latin typeface="Times New Roman" pitchFamily="18" charset="0"/>
                <a:cs typeface="Times New Roman" pitchFamily="18" charset="0"/>
              </a:rPr>
              <a:t>TIẾNG ỒN</a:t>
            </a:r>
            <a:endParaRPr lang="vi-VN" sz="3600" b="1">
              <a:latin typeface="Times New Roman" pitchFamily="18" charset="0"/>
              <a:cs typeface="Times New Roman" pitchFamily="18" charset="0"/>
            </a:endParaRPr>
          </a:p>
        </p:txBody>
      </p:sp>
      <p:sp>
        <p:nvSpPr>
          <p:cNvPr id="10" name="Rectangle 9"/>
          <p:cNvSpPr/>
          <p:nvPr/>
        </p:nvSpPr>
        <p:spPr>
          <a:xfrm>
            <a:off x="3657600" y="1345474"/>
            <a:ext cx="2564674" cy="1092926"/>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000" b="1" i="1" smtClean="0">
                <a:solidFill>
                  <a:srgbClr val="FF0000"/>
                </a:solidFill>
                <a:latin typeface="Times New Roman" pitchFamily="18" charset="0"/>
                <a:cs typeface="Times New Roman" pitchFamily="18" charset="0"/>
              </a:rPr>
              <a:t>Cơ quan thính giác</a:t>
            </a:r>
            <a:endParaRPr lang="vi-VN" sz="3000" b="1" i="1">
              <a:solidFill>
                <a:srgbClr val="FF0000"/>
              </a:solidFill>
              <a:latin typeface="Times New Roman" pitchFamily="18" charset="0"/>
              <a:cs typeface="Times New Roman" pitchFamily="18" charset="0"/>
            </a:endParaRPr>
          </a:p>
        </p:txBody>
      </p:sp>
      <p:sp>
        <p:nvSpPr>
          <p:cNvPr id="11" name="Rectangle 10"/>
          <p:cNvSpPr/>
          <p:nvPr/>
        </p:nvSpPr>
        <p:spPr>
          <a:xfrm>
            <a:off x="3694611" y="4191000"/>
            <a:ext cx="2564674" cy="1092926"/>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000" b="1" i="1" smtClean="0">
                <a:solidFill>
                  <a:srgbClr val="FF0000"/>
                </a:solidFill>
                <a:latin typeface="Times New Roman" pitchFamily="18" charset="0"/>
                <a:cs typeface="Times New Roman" pitchFamily="18" charset="0"/>
              </a:rPr>
              <a:t>Các cơ quan khác</a:t>
            </a:r>
            <a:endParaRPr lang="vi-VN" sz="3000" b="1" i="1">
              <a:solidFill>
                <a:srgbClr val="FF0000"/>
              </a:solidFill>
              <a:latin typeface="Times New Roman" pitchFamily="18" charset="0"/>
              <a:cs typeface="Times New Roman" pitchFamily="18" charset="0"/>
            </a:endParaRPr>
          </a:p>
        </p:txBody>
      </p:sp>
      <p:cxnSp>
        <p:nvCxnSpPr>
          <p:cNvPr id="12" name="Straight Arrow Connector 11"/>
          <p:cNvCxnSpPr>
            <a:stCxn id="9" idx="6"/>
            <a:endCxn id="10" idx="1"/>
          </p:cNvCxnSpPr>
          <p:nvPr/>
        </p:nvCxnSpPr>
        <p:spPr>
          <a:xfrm flipV="1">
            <a:off x="2675708" y="1891937"/>
            <a:ext cx="981892" cy="1841863"/>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3" name="Straight Arrow Connector 12"/>
          <p:cNvCxnSpPr>
            <a:stCxn id="9" idx="6"/>
            <a:endCxn id="11" idx="1"/>
          </p:cNvCxnSpPr>
          <p:nvPr/>
        </p:nvCxnSpPr>
        <p:spPr>
          <a:xfrm>
            <a:off x="2675708" y="3733800"/>
            <a:ext cx="1018903" cy="1003663"/>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20" name="Rectangle 19"/>
          <p:cNvSpPr/>
          <p:nvPr/>
        </p:nvSpPr>
        <p:spPr>
          <a:xfrm>
            <a:off x="7162800" y="315898"/>
            <a:ext cx="1885406" cy="84255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2600" smtClean="0">
                <a:latin typeface="Times New Roman" pitchFamily="18" charset="0"/>
                <a:cs typeface="Times New Roman" pitchFamily="18" charset="0"/>
              </a:rPr>
              <a:t>Nặng tai</a:t>
            </a:r>
            <a:endParaRPr lang="vi-VN" sz="2600">
              <a:latin typeface="Times New Roman" pitchFamily="18" charset="0"/>
              <a:cs typeface="Times New Roman" pitchFamily="18" charset="0"/>
            </a:endParaRPr>
          </a:p>
        </p:txBody>
      </p:sp>
      <p:sp>
        <p:nvSpPr>
          <p:cNvPr id="21" name="Rectangle 20"/>
          <p:cNvSpPr/>
          <p:nvPr/>
        </p:nvSpPr>
        <p:spPr>
          <a:xfrm>
            <a:off x="7162800" y="1861669"/>
            <a:ext cx="1885406" cy="84255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2600" smtClean="0">
                <a:latin typeface="Times New Roman" pitchFamily="18" charset="0"/>
                <a:cs typeface="Times New Roman" pitchFamily="18" charset="0"/>
              </a:rPr>
              <a:t>Điếc</a:t>
            </a:r>
            <a:endParaRPr lang="vi-VN" sz="2600">
              <a:latin typeface="Times New Roman" pitchFamily="18" charset="0"/>
              <a:cs typeface="Times New Roman" pitchFamily="18" charset="0"/>
            </a:endParaRPr>
          </a:p>
        </p:txBody>
      </p:sp>
      <p:cxnSp>
        <p:nvCxnSpPr>
          <p:cNvPr id="22" name="Straight Arrow Connector 21"/>
          <p:cNvCxnSpPr>
            <a:stCxn id="10" idx="3"/>
          </p:cNvCxnSpPr>
          <p:nvPr/>
        </p:nvCxnSpPr>
        <p:spPr>
          <a:xfrm flipV="1">
            <a:off x="6222274" y="689279"/>
            <a:ext cx="938348" cy="1202658"/>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25" name="Straight Arrow Connector 24"/>
          <p:cNvCxnSpPr>
            <a:stCxn id="10" idx="3"/>
            <a:endCxn id="21" idx="1"/>
          </p:cNvCxnSpPr>
          <p:nvPr/>
        </p:nvCxnSpPr>
        <p:spPr>
          <a:xfrm>
            <a:off x="6222274" y="1891937"/>
            <a:ext cx="940526" cy="391009"/>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sp>
        <p:nvSpPr>
          <p:cNvPr id="28" name="Rectangle 27"/>
          <p:cNvSpPr/>
          <p:nvPr/>
        </p:nvSpPr>
        <p:spPr>
          <a:xfrm>
            <a:off x="7160622" y="3441186"/>
            <a:ext cx="1885406" cy="97841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2600" smtClean="0">
                <a:latin typeface="Times New Roman" pitchFamily="18" charset="0"/>
                <a:cs typeface="Times New Roman" pitchFamily="18" charset="0"/>
              </a:rPr>
              <a:t>Hệ thống thần kinh</a:t>
            </a:r>
            <a:endParaRPr lang="vi-VN" sz="2600">
              <a:latin typeface="Times New Roman" pitchFamily="18" charset="0"/>
              <a:cs typeface="Times New Roman" pitchFamily="18" charset="0"/>
            </a:endParaRPr>
          </a:p>
        </p:txBody>
      </p:sp>
      <p:sp>
        <p:nvSpPr>
          <p:cNvPr id="29" name="Rectangle 28"/>
          <p:cNvSpPr/>
          <p:nvPr/>
        </p:nvSpPr>
        <p:spPr>
          <a:xfrm>
            <a:off x="7156268" y="5181600"/>
            <a:ext cx="1885406" cy="97841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2600" smtClean="0">
                <a:latin typeface="Times New Roman" pitchFamily="18" charset="0"/>
                <a:cs typeface="Times New Roman" pitchFamily="18" charset="0"/>
              </a:rPr>
              <a:t>Hệ thống tim mạch</a:t>
            </a:r>
            <a:endParaRPr lang="vi-VN" sz="2600">
              <a:latin typeface="Times New Roman" pitchFamily="18" charset="0"/>
              <a:cs typeface="Times New Roman" pitchFamily="18" charset="0"/>
            </a:endParaRPr>
          </a:p>
        </p:txBody>
      </p:sp>
      <p:cxnSp>
        <p:nvCxnSpPr>
          <p:cNvPr id="30" name="Straight Arrow Connector 29"/>
          <p:cNvCxnSpPr>
            <a:stCxn id="11" idx="3"/>
            <a:endCxn id="28" idx="1"/>
          </p:cNvCxnSpPr>
          <p:nvPr/>
        </p:nvCxnSpPr>
        <p:spPr>
          <a:xfrm flipV="1">
            <a:off x="6259285" y="3930393"/>
            <a:ext cx="901337" cy="807070"/>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32" name="Straight Arrow Connector 31"/>
          <p:cNvCxnSpPr>
            <a:stCxn id="11" idx="3"/>
            <a:endCxn id="29" idx="1"/>
          </p:cNvCxnSpPr>
          <p:nvPr/>
        </p:nvCxnSpPr>
        <p:spPr>
          <a:xfrm>
            <a:off x="6259285" y="4737463"/>
            <a:ext cx="896983" cy="933344"/>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sp>
        <p:nvSpPr>
          <p:cNvPr id="34" name="TextBox 33"/>
          <p:cNvSpPr txBox="1"/>
          <p:nvPr/>
        </p:nvSpPr>
        <p:spPr>
          <a:xfrm rot="-3600000">
            <a:off x="2321094" y="2360529"/>
            <a:ext cx="1295400" cy="369332"/>
          </a:xfrm>
          <a:prstGeom prst="rect">
            <a:avLst/>
          </a:prstGeom>
          <a:noFill/>
        </p:spPr>
        <p:txBody>
          <a:bodyPr wrap="square" rtlCol="0">
            <a:spAutoFit/>
          </a:bodyPr>
          <a:lstStyle/>
          <a:p>
            <a:r>
              <a:rPr lang="vi-VN" smtClean="0"/>
              <a:t>Ảnh hưởng</a:t>
            </a:r>
            <a:endParaRPr lang="vi-VN"/>
          </a:p>
        </p:txBody>
      </p:sp>
      <p:sp>
        <p:nvSpPr>
          <p:cNvPr id="37" name="TextBox 36"/>
          <p:cNvSpPr txBox="1"/>
          <p:nvPr/>
        </p:nvSpPr>
        <p:spPr>
          <a:xfrm rot="3000000">
            <a:off x="2452104" y="4380539"/>
            <a:ext cx="1295400" cy="369332"/>
          </a:xfrm>
          <a:prstGeom prst="rect">
            <a:avLst/>
          </a:prstGeom>
          <a:noFill/>
        </p:spPr>
        <p:txBody>
          <a:bodyPr wrap="square" rtlCol="0">
            <a:spAutoFit/>
          </a:bodyPr>
          <a:lstStyle/>
          <a:p>
            <a:r>
              <a:rPr lang="vi-VN" smtClean="0"/>
              <a:t>Ảnh hưởng</a:t>
            </a:r>
            <a:endParaRPr lang="vi-VN"/>
          </a:p>
        </p:txBody>
      </p:sp>
    </p:spTree>
    <p:extLst>
      <p:ext uri="{BB962C8B-B14F-4D97-AF65-F5344CB8AC3E}">
        <p14:creationId xmlns:p14="http://schemas.microsoft.com/office/powerpoint/2010/main" val="219693278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02474" y="8709"/>
            <a:ext cx="9170126" cy="584775"/>
          </a:xfrm>
          <a:prstGeom prst="rect">
            <a:avLst/>
          </a:prstGeom>
          <a:noFill/>
        </p:spPr>
        <p:txBody>
          <a:bodyPr wrap="square" rtlCol="0">
            <a:spAutoFit/>
          </a:bodyPr>
          <a:lstStyle/>
          <a:p>
            <a:r>
              <a:rPr lang="en-US" sz="3200" b="1"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TIẾNG ỒN</a:t>
            </a:r>
            <a:endParaRPr lang="vi-VN" sz="3200" b="1">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483981446"/>
              </p:ext>
            </p:extLst>
          </p:nvPr>
        </p:nvGraphicFramePr>
        <p:xfrm>
          <a:off x="202474" y="1143000"/>
          <a:ext cx="8712928" cy="4899658"/>
        </p:xfrm>
        <a:graphic>
          <a:graphicData uri="http://schemas.openxmlformats.org/drawingml/2006/table">
            <a:tbl>
              <a:tblPr firstRow="1" bandRow="1">
                <a:tableStyleId>{F5AB1C69-6EDB-4FF4-983F-18BD219EF322}</a:tableStyleId>
              </a:tblPr>
              <a:tblGrid>
                <a:gridCol w="3150328"/>
                <a:gridCol w="1129936"/>
                <a:gridCol w="3365864"/>
                <a:gridCol w="1066800"/>
              </a:tblGrid>
              <a:tr h="876300">
                <a:tc>
                  <a:txBody>
                    <a:bodyPr/>
                    <a:lstStyle/>
                    <a:p>
                      <a:pPr algn="ctr"/>
                      <a:r>
                        <a:rPr lang="en-US" sz="3200" smtClean="0">
                          <a:effectLst/>
                          <a:latin typeface="Times New Roman" pitchFamily="18" charset="0"/>
                          <a:cs typeface="Times New Roman" pitchFamily="18" charset="0"/>
                        </a:rPr>
                        <a:t>Tiếng</a:t>
                      </a:r>
                      <a:r>
                        <a:rPr lang="en-US" sz="3200" baseline="0" smtClean="0">
                          <a:effectLst/>
                          <a:latin typeface="Times New Roman" pitchFamily="18" charset="0"/>
                          <a:cs typeface="Times New Roman" pitchFamily="18" charset="0"/>
                        </a:rPr>
                        <a:t> ồn va chạm</a:t>
                      </a:r>
                      <a:endParaRPr lang="vi-VN" sz="3200">
                        <a:effectLst/>
                        <a:latin typeface="Times New Roman" pitchFamily="18" charset="0"/>
                        <a:cs typeface="Times New Roman" pitchFamily="18" charset="0"/>
                      </a:endParaRPr>
                    </a:p>
                  </a:txBody>
                  <a:tcPr/>
                </a:tc>
                <a:tc>
                  <a:txBody>
                    <a:bodyPr/>
                    <a:lstStyle/>
                    <a:p>
                      <a:pPr algn="ctr"/>
                      <a:r>
                        <a:rPr lang="en-US" sz="3200" smtClean="0">
                          <a:effectLst/>
                          <a:latin typeface="Times New Roman" pitchFamily="18" charset="0"/>
                          <a:cs typeface="Times New Roman" pitchFamily="18" charset="0"/>
                        </a:rPr>
                        <a:t>dB</a:t>
                      </a:r>
                      <a:endParaRPr lang="vi-VN" sz="3200">
                        <a:effectLst/>
                        <a:latin typeface="Times New Roman" pitchFamily="18" charset="0"/>
                        <a:cs typeface="Times New Roman" pitchFamily="18" charset="0"/>
                      </a:endParaRPr>
                    </a:p>
                  </a:txBody>
                  <a:tcPr/>
                </a:tc>
                <a:tc>
                  <a:txBody>
                    <a:bodyPr/>
                    <a:lstStyle/>
                    <a:p>
                      <a:pPr algn="ctr"/>
                      <a:r>
                        <a:rPr lang="en-US" sz="3200" smtClean="0">
                          <a:effectLst/>
                          <a:latin typeface="Times New Roman" pitchFamily="18" charset="0"/>
                          <a:cs typeface="Times New Roman" pitchFamily="18" charset="0"/>
                        </a:rPr>
                        <a:t>Tiếng ồn</a:t>
                      </a:r>
                      <a:r>
                        <a:rPr lang="en-US" sz="3200" baseline="0" smtClean="0">
                          <a:effectLst/>
                          <a:latin typeface="Times New Roman" pitchFamily="18" charset="0"/>
                          <a:cs typeface="Times New Roman" pitchFamily="18" charset="0"/>
                        </a:rPr>
                        <a:t> cơ khí</a:t>
                      </a:r>
                      <a:endParaRPr lang="vi-VN" sz="3200">
                        <a:effectLst/>
                        <a:latin typeface="Times New Roman" pitchFamily="18" charset="0"/>
                        <a:cs typeface="Times New Roman" pitchFamily="18" charset="0"/>
                      </a:endParaRPr>
                    </a:p>
                  </a:txBody>
                  <a:tcPr/>
                </a:tc>
                <a:tc>
                  <a:txBody>
                    <a:bodyPr/>
                    <a:lstStyle/>
                    <a:p>
                      <a:pPr algn="ctr"/>
                      <a:r>
                        <a:rPr lang="en-US" sz="3200" smtClean="0">
                          <a:effectLst/>
                          <a:latin typeface="Times New Roman" pitchFamily="18" charset="0"/>
                          <a:cs typeface="Times New Roman" pitchFamily="18" charset="0"/>
                        </a:rPr>
                        <a:t>dB</a:t>
                      </a:r>
                      <a:endParaRPr lang="vi-VN" sz="3200">
                        <a:effectLst/>
                        <a:latin typeface="Times New Roman" pitchFamily="18" charset="0"/>
                        <a:cs typeface="Times New Roman" pitchFamily="18" charset="0"/>
                      </a:endParaRPr>
                    </a:p>
                  </a:txBody>
                  <a:tcPr/>
                </a:tc>
              </a:tr>
              <a:tr h="1066798">
                <a:tc>
                  <a:txBody>
                    <a:bodyPr/>
                    <a:lstStyle/>
                    <a:p>
                      <a:r>
                        <a:rPr kumimoji="0" lang="vi-VN" sz="3000" b="0" i="0" kern="1200" smtClean="0">
                          <a:solidFill>
                            <a:schemeClr val="dk1"/>
                          </a:solidFill>
                          <a:effectLst/>
                          <a:latin typeface="Times New Roman" pitchFamily="18" charset="0"/>
                          <a:ea typeface="+mn-ea"/>
                          <a:cs typeface="Times New Roman" pitchFamily="18" charset="0"/>
                        </a:rPr>
                        <a:t>Xưởng rèn</a:t>
                      </a:r>
                      <a:endParaRPr lang="vi-VN" sz="3000">
                        <a:latin typeface="Times New Roman" pitchFamily="18" charset="0"/>
                        <a:cs typeface="Times New Roman" pitchFamily="18" charset="0"/>
                      </a:endParaRPr>
                    </a:p>
                  </a:txBody>
                  <a:tcPr/>
                </a:tc>
                <a:tc>
                  <a:txBody>
                    <a:bodyPr/>
                    <a:lstStyle/>
                    <a:p>
                      <a:r>
                        <a:rPr kumimoji="0" lang="vi-VN" sz="3000" b="0" i="0" kern="1200" smtClean="0">
                          <a:solidFill>
                            <a:schemeClr val="dk1"/>
                          </a:solidFill>
                          <a:effectLst/>
                          <a:latin typeface="Times New Roman" pitchFamily="18" charset="0"/>
                          <a:ea typeface="+mn-ea"/>
                          <a:cs typeface="Times New Roman" pitchFamily="18" charset="0"/>
                        </a:rPr>
                        <a:t>98</a:t>
                      </a:r>
                      <a:endParaRPr lang="vi-VN" sz="3000">
                        <a:latin typeface="Times New Roman" pitchFamily="18" charset="0"/>
                        <a:cs typeface="Times New Roman" pitchFamily="18" charset="0"/>
                      </a:endParaRPr>
                    </a:p>
                  </a:txBody>
                  <a:tcPr/>
                </a:tc>
                <a:tc>
                  <a:txBody>
                    <a:bodyPr/>
                    <a:lstStyle/>
                    <a:p>
                      <a:r>
                        <a:rPr kumimoji="0" lang="vi-VN" sz="3000" b="0" i="0" kern="1200" smtClean="0">
                          <a:solidFill>
                            <a:schemeClr val="dk1"/>
                          </a:solidFill>
                          <a:effectLst/>
                          <a:latin typeface="Times New Roman" pitchFamily="18" charset="0"/>
                          <a:ea typeface="+mn-ea"/>
                          <a:cs typeface="Times New Roman" pitchFamily="18" charset="0"/>
                        </a:rPr>
                        <a:t>Máy tiện</a:t>
                      </a:r>
                      <a:endParaRPr lang="vi-VN" sz="3000">
                        <a:latin typeface="Times New Roman" pitchFamily="18" charset="0"/>
                        <a:cs typeface="Times New Roman" pitchFamily="18" charset="0"/>
                      </a:endParaRPr>
                    </a:p>
                  </a:txBody>
                  <a:tcPr/>
                </a:tc>
                <a:tc>
                  <a:txBody>
                    <a:bodyPr/>
                    <a:lstStyle/>
                    <a:p>
                      <a:r>
                        <a:rPr kumimoji="0" lang="vi-VN" sz="3000" b="0" i="0" kern="1200" smtClean="0">
                          <a:solidFill>
                            <a:schemeClr val="dk1"/>
                          </a:solidFill>
                          <a:effectLst/>
                          <a:latin typeface="Times New Roman" pitchFamily="18" charset="0"/>
                          <a:ea typeface="+mn-ea"/>
                          <a:cs typeface="Times New Roman" pitchFamily="18" charset="0"/>
                        </a:rPr>
                        <a:t>93- 96</a:t>
                      </a:r>
                      <a:endParaRPr lang="vi-VN" sz="3000">
                        <a:latin typeface="Times New Roman" pitchFamily="18" charset="0"/>
                        <a:cs typeface="Times New Roman" pitchFamily="18" charset="0"/>
                      </a:endParaRPr>
                    </a:p>
                  </a:txBody>
                  <a:tcPr/>
                </a:tc>
              </a:tr>
              <a:tr h="876300">
                <a:tc>
                  <a:txBody>
                    <a:bodyPr/>
                    <a:lstStyle/>
                    <a:p>
                      <a:r>
                        <a:rPr kumimoji="0" lang="vi-VN" sz="3000" b="0" i="0" kern="1200" smtClean="0">
                          <a:solidFill>
                            <a:schemeClr val="dk1"/>
                          </a:solidFill>
                          <a:effectLst/>
                          <a:latin typeface="Times New Roman" pitchFamily="18" charset="0"/>
                          <a:ea typeface="+mn-ea"/>
                          <a:cs typeface="Times New Roman" pitchFamily="18" charset="0"/>
                        </a:rPr>
                        <a:t>Xưởng gò</a:t>
                      </a:r>
                      <a:endParaRPr lang="vi-VN" sz="3000">
                        <a:latin typeface="Times New Roman" pitchFamily="18" charset="0"/>
                        <a:cs typeface="Times New Roman" pitchFamily="18" charset="0"/>
                      </a:endParaRPr>
                    </a:p>
                  </a:txBody>
                  <a:tcPr/>
                </a:tc>
                <a:tc>
                  <a:txBody>
                    <a:bodyPr/>
                    <a:lstStyle/>
                    <a:p>
                      <a:r>
                        <a:rPr kumimoji="0" lang="vi-VN" sz="3000" b="0" i="0" kern="1200" smtClean="0">
                          <a:solidFill>
                            <a:schemeClr val="dk1"/>
                          </a:solidFill>
                          <a:effectLst/>
                          <a:latin typeface="Times New Roman" pitchFamily="18" charset="0"/>
                          <a:ea typeface="+mn-ea"/>
                          <a:cs typeface="Times New Roman" pitchFamily="18" charset="0"/>
                        </a:rPr>
                        <a:t>113- 114</a:t>
                      </a:r>
                      <a:endParaRPr lang="vi-VN" sz="3000">
                        <a:latin typeface="Times New Roman" pitchFamily="18" charset="0"/>
                        <a:cs typeface="Times New Roman" pitchFamily="18" charset="0"/>
                      </a:endParaRPr>
                    </a:p>
                  </a:txBody>
                  <a:tcPr/>
                </a:tc>
                <a:tc>
                  <a:txBody>
                    <a:bodyPr/>
                    <a:lstStyle/>
                    <a:p>
                      <a:r>
                        <a:rPr kumimoji="0" lang="vi-VN" sz="3000" b="0" i="0" kern="1200" smtClean="0">
                          <a:solidFill>
                            <a:schemeClr val="dk1"/>
                          </a:solidFill>
                          <a:effectLst/>
                          <a:latin typeface="Times New Roman" pitchFamily="18" charset="0"/>
                          <a:ea typeface="+mn-ea"/>
                          <a:cs typeface="Times New Roman" pitchFamily="18" charset="0"/>
                        </a:rPr>
                        <a:t>Máy khoan</a:t>
                      </a:r>
                      <a:endParaRPr lang="vi-VN" sz="3000">
                        <a:latin typeface="Times New Roman" pitchFamily="18" charset="0"/>
                        <a:cs typeface="Times New Roman" pitchFamily="18" charset="0"/>
                      </a:endParaRPr>
                    </a:p>
                  </a:txBody>
                  <a:tcPr/>
                </a:tc>
                <a:tc>
                  <a:txBody>
                    <a:bodyPr/>
                    <a:lstStyle/>
                    <a:p>
                      <a:r>
                        <a:rPr kumimoji="0" lang="vi-VN" sz="3000" b="0" i="0" kern="1200" smtClean="0">
                          <a:solidFill>
                            <a:schemeClr val="dk1"/>
                          </a:solidFill>
                          <a:effectLst/>
                          <a:latin typeface="Times New Roman" pitchFamily="18" charset="0"/>
                          <a:ea typeface="+mn-ea"/>
                          <a:cs typeface="Times New Roman" pitchFamily="18" charset="0"/>
                        </a:rPr>
                        <a:t>114</a:t>
                      </a:r>
                      <a:endParaRPr lang="vi-VN" sz="3000">
                        <a:latin typeface="Times New Roman" pitchFamily="18" charset="0"/>
                        <a:cs typeface="Times New Roman" pitchFamily="18" charset="0"/>
                      </a:endParaRPr>
                    </a:p>
                  </a:txBody>
                  <a:tcPr/>
                </a:tc>
              </a:tr>
              <a:tr h="594360">
                <a:tc>
                  <a:txBody>
                    <a:bodyPr/>
                    <a:lstStyle/>
                    <a:p>
                      <a:r>
                        <a:rPr kumimoji="0" lang="vi-VN" sz="3000" b="0" i="0" kern="1200" smtClean="0">
                          <a:solidFill>
                            <a:schemeClr val="dk1"/>
                          </a:solidFill>
                          <a:effectLst/>
                          <a:latin typeface="Times New Roman" pitchFamily="18" charset="0"/>
                          <a:ea typeface="+mn-ea"/>
                          <a:cs typeface="Times New Roman" pitchFamily="18" charset="0"/>
                        </a:rPr>
                        <a:t>Xưởng đúc</a:t>
                      </a:r>
                      <a:endParaRPr lang="vi-VN" sz="3000">
                        <a:latin typeface="Times New Roman" pitchFamily="18" charset="0"/>
                        <a:cs typeface="Times New Roman" pitchFamily="18" charset="0"/>
                      </a:endParaRPr>
                    </a:p>
                  </a:txBody>
                  <a:tcPr/>
                </a:tc>
                <a:tc>
                  <a:txBody>
                    <a:bodyPr/>
                    <a:lstStyle/>
                    <a:p>
                      <a:r>
                        <a:rPr kumimoji="0" lang="vi-VN" sz="3000" b="0" i="0" kern="1200" smtClean="0">
                          <a:solidFill>
                            <a:schemeClr val="dk1"/>
                          </a:solidFill>
                          <a:effectLst/>
                          <a:latin typeface="Times New Roman" pitchFamily="18" charset="0"/>
                          <a:ea typeface="+mn-ea"/>
                          <a:cs typeface="Times New Roman" pitchFamily="18" charset="0"/>
                        </a:rPr>
                        <a:t>112</a:t>
                      </a:r>
                      <a:endParaRPr lang="vi-VN" sz="3000">
                        <a:latin typeface="Times New Roman" pitchFamily="18" charset="0"/>
                        <a:cs typeface="Times New Roman" pitchFamily="18" charset="0"/>
                      </a:endParaRPr>
                    </a:p>
                  </a:txBody>
                  <a:tcPr/>
                </a:tc>
                <a:tc>
                  <a:txBody>
                    <a:bodyPr/>
                    <a:lstStyle/>
                    <a:p>
                      <a:r>
                        <a:rPr kumimoji="0" lang="vi-VN" sz="3000" b="0" i="0" kern="1200" smtClean="0">
                          <a:solidFill>
                            <a:schemeClr val="dk1"/>
                          </a:solidFill>
                          <a:effectLst/>
                          <a:latin typeface="Times New Roman" pitchFamily="18" charset="0"/>
                          <a:ea typeface="+mn-ea"/>
                          <a:cs typeface="Times New Roman" pitchFamily="18" charset="0"/>
                        </a:rPr>
                        <a:t>Máy bào </a:t>
                      </a:r>
                      <a:endParaRPr lang="vi-VN" sz="3000">
                        <a:latin typeface="Times New Roman" pitchFamily="18" charset="0"/>
                        <a:cs typeface="Times New Roman" pitchFamily="18" charset="0"/>
                      </a:endParaRPr>
                    </a:p>
                  </a:txBody>
                  <a:tcPr/>
                </a:tc>
                <a:tc>
                  <a:txBody>
                    <a:bodyPr/>
                    <a:lstStyle/>
                    <a:p>
                      <a:r>
                        <a:rPr kumimoji="0" lang="vi-VN" sz="3000" b="0" i="0" kern="1200" smtClean="0">
                          <a:solidFill>
                            <a:schemeClr val="dk1"/>
                          </a:solidFill>
                          <a:effectLst/>
                          <a:latin typeface="Times New Roman" pitchFamily="18" charset="0"/>
                          <a:ea typeface="+mn-ea"/>
                          <a:cs typeface="Times New Roman" pitchFamily="18" charset="0"/>
                        </a:rPr>
                        <a:t>97</a:t>
                      </a:r>
                      <a:endParaRPr lang="vi-VN" sz="3000">
                        <a:latin typeface="Times New Roman" pitchFamily="18" charset="0"/>
                        <a:cs typeface="Times New Roman" pitchFamily="18" charset="0"/>
                      </a:endParaRPr>
                    </a:p>
                  </a:txBody>
                  <a:tcPr/>
                </a:tc>
              </a:tr>
              <a:tr h="556260">
                <a:tc>
                  <a:txBody>
                    <a:bodyPr/>
                    <a:lstStyle/>
                    <a:p>
                      <a:r>
                        <a:rPr kumimoji="0" lang="vi-VN" sz="3000" b="0" i="0" kern="1200" smtClean="0">
                          <a:solidFill>
                            <a:schemeClr val="dk1"/>
                          </a:solidFill>
                          <a:effectLst/>
                          <a:latin typeface="Times New Roman" pitchFamily="18" charset="0"/>
                          <a:ea typeface="+mn-ea"/>
                          <a:cs typeface="Times New Roman" pitchFamily="18" charset="0"/>
                        </a:rPr>
                        <a:t>Xưởng tán</a:t>
                      </a:r>
                      <a:endParaRPr lang="vi-VN" sz="3000">
                        <a:latin typeface="Times New Roman" pitchFamily="18" charset="0"/>
                        <a:cs typeface="Times New Roman" pitchFamily="18" charset="0"/>
                      </a:endParaRPr>
                    </a:p>
                  </a:txBody>
                  <a:tcPr/>
                </a:tc>
                <a:tc>
                  <a:txBody>
                    <a:bodyPr/>
                    <a:lstStyle/>
                    <a:p>
                      <a:r>
                        <a:rPr kumimoji="0" lang="vi-VN" sz="3000" b="0" i="0" kern="1200" smtClean="0">
                          <a:solidFill>
                            <a:schemeClr val="dk1"/>
                          </a:solidFill>
                          <a:effectLst/>
                          <a:latin typeface="Times New Roman" pitchFamily="18" charset="0"/>
                          <a:ea typeface="+mn-ea"/>
                          <a:cs typeface="Times New Roman" pitchFamily="18" charset="0"/>
                        </a:rPr>
                        <a:t>117</a:t>
                      </a:r>
                      <a:endParaRPr lang="vi-VN" sz="3000">
                        <a:latin typeface="Times New Roman" pitchFamily="18" charset="0"/>
                        <a:cs typeface="Times New Roman" pitchFamily="18" charset="0"/>
                      </a:endParaRPr>
                    </a:p>
                  </a:txBody>
                  <a:tcPr/>
                </a:tc>
                <a:tc>
                  <a:txBody>
                    <a:bodyPr/>
                    <a:lstStyle/>
                    <a:p>
                      <a:r>
                        <a:rPr kumimoji="0" lang="vi-VN" sz="3000" b="0" i="0" kern="1200" smtClean="0">
                          <a:solidFill>
                            <a:schemeClr val="dk1"/>
                          </a:solidFill>
                          <a:effectLst/>
                          <a:latin typeface="Times New Roman" pitchFamily="18" charset="0"/>
                          <a:ea typeface="+mn-ea"/>
                          <a:cs typeface="Times New Roman" pitchFamily="18" charset="0"/>
                        </a:rPr>
                        <a:t>Máy đánh bóng</a:t>
                      </a:r>
                      <a:endParaRPr lang="vi-VN" sz="3000">
                        <a:latin typeface="Times New Roman" pitchFamily="18" charset="0"/>
                        <a:cs typeface="Times New Roman" pitchFamily="18" charset="0"/>
                      </a:endParaRPr>
                    </a:p>
                  </a:txBody>
                  <a:tcPr/>
                </a:tc>
                <a:tc>
                  <a:txBody>
                    <a:bodyPr/>
                    <a:lstStyle/>
                    <a:p>
                      <a:r>
                        <a:rPr kumimoji="0" lang="vi-VN" sz="3000" b="0" i="0" kern="1200" smtClean="0">
                          <a:solidFill>
                            <a:schemeClr val="dk1"/>
                          </a:solidFill>
                          <a:effectLst/>
                          <a:latin typeface="Times New Roman" pitchFamily="18" charset="0"/>
                          <a:ea typeface="+mn-ea"/>
                          <a:cs typeface="Times New Roman" pitchFamily="18" charset="0"/>
                        </a:rPr>
                        <a:t>108</a:t>
                      </a:r>
                      <a:endParaRPr lang="vi-VN" sz="3000">
                        <a:latin typeface="Times New Roman" pitchFamily="18" charset="0"/>
                        <a:cs typeface="Times New Roman" pitchFamily="18" charset="0"/>
                      </a:endParaRPr>
                    </a:p>
                  </a:txBody>
                  <a:tcPr/>
                </a:tc>
              </a:tr>
              <a:tr h="609600">
                <a:tc>
                  <a:txBody>
                    <a:bodyPr/>
                    <a:lstStyle/>
                    <a:p>
                      <a:r>
                        <a:rPr kumimoji="0" lang="vi-VN" sz="3000" b="0" i="0" kern="1200" smtClean="0">
                          <a:solidFill>
                            <a:schemeClr val="dk1"/>
                          </a:solidFill>
                          <a:effectLst/>
                          <a:latin typeface="Times New Roman" pitchFamily="18" charset="0"/>
                          <a:ea typeface="+mn-ea"/>
                          <a:cs typeface="Times New Roman" pitchFamily="18" charset="0"/>
                        </a:rPr>
                        <a:t>Xưởng nồi hơi</a:t>
                      </a:r>
                      <a:endParaRPr lang="vi-VN" sz="3000">
                        <a:latin typeface="Times New Roman" pitchFamily="18" charset="0"/>
                        <a:cs typeface="Times New Roman" pitchFamily="18" charset="0"/>
                      </a:endParaRPr>
                    </a:p>
                  </a:txBody>
                  <a:tcPr/>
                </a:tc>
                <a:tc>
                  <a:txBody>
                    <a:bodyPr/>
                    <a:lstStyle/>
                    <a:p>
                      <a:r>
                        <a:rPr kumimoji="0" lang="vi-VN" sz="3000" b="0" i="0" kern="1200" smtClean="0">
                          <a:solidFill>
                            <a:schemeClr val="dk1"/>
                          </a:solidFill>
                          <a:effectLst/>
                          <a:latin typeface="Times New Roman" pitchFamily="18" charset="0"/>
                          <a:ea typeface="+mn-ea"/>
                          <a:cs typeface="Times New Roman" pitchFamily="18" charset="0"/>
                        </a:rPr>
                        <a:t> 99 </a:t>
                      </a:r>
                      <a:endParaRPr lang="vi-VN" sz="3000">
                        <a:latin typeface="Times New Roman" pitchFamily="18" charset="0"/>
                        <a:cs typeface="Times New Roman" pitchFamily="18" charset="0"/>
                      </a:endParaRPr>
                    </a:p>
                  </a:txBody>
                  <a:tcPr/>
                </a:tc>
                <a:tc>
                  <a:txBody>
                    <a:bodyPr/>
                    <a:lstStyle/>
                    <a:p>
                      <a:endParaRPr lang="vi-VN" sz="3000">
                        <a:latin typeface="Times New Roman" pitchFamily="18" charset="0"/>
                        <a:cs typeface="Times New Roman" pitchFamily="18" charset="0"/>
                      </a:endParaRPr>
                    </a:p>
                  </a:txBody>
                  <a:tcPr/>
                </a:tc>
                <a:tc>
                  <a:txBody>
                    <a:bodyPr/>
                    <a:lstStyle/>
                    <a:p>
                      <a:endParaRPr lang="vi-VN" sz="3000">
                        <a:latin typeface="Times New Roman" pitchFamily="18" charset="0"/>
                        <a:cs typeface="Times New Roman" pitchFamily="18" charset="0"/>
                      </a:endParaRPr>
                    </a:p>
                  </a:txBody>
                  <a:tcPr/>
                </a:tc>
              </a:tr>
            </a:tbl>
          </a:graphicData>
        </a:graphic>
      </p:graphicFrame>
    </p:spTree>
    <p:extLst>
      <p:ext uri="{BB962C8B-B14F-4D97-AF65-F5344CB8AC3E}">
        <p14:creationId xmlns:p14="http://schemas.microsoft.com/office/powerpoint/2010/main" val="189197826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02474" y="8709"/>
            <a:ext cx="9170126" cy="584775"/>
          </a:xfrm>
          <a:prstGeom prst="rect">
            <a:avLst/>
          </a:prstGeom>
          <a:noFill/>
        </p:spPr>
        <p:txBody>
          <a:bodyPr wrap="square" rtlCol="0">
            <a:spAutoFit/>
          </a:bodyPr>
          <a:lstStyle/>
          <a:p>
            <a:r>
              <a:rPr lang="en-US" sz="3200" b="1"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TIẾNG ỒN</a:t>
            </a:r>
            <a:endParaRPr lang="vi-VN" sz="3200" b="1">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048757609"/>
              </p:ext>
            </p:extLst>
          </p:nvPr>
        </p:nvGraphicFramePr>
        <p:xfrm>
          <a:off x="1066800" y="762000"/>
          <a:ext cx="6400799" cy="5821680"/>
        </p:xfrm>
        <a:graphic>
          <a:graphicData uri="http://schemas.openxmlformats.org/drawingml/2006/table">
            <a:tbl>
              <a:tblPr firstRow="1" bandRow="1">
                <a:tableStyleId>{5C22544A-7EE6-4342-B048-85BDC9FD1C3A}</a:tableStyleId>
              </a:tblPr>
              <a:tblGrid>
                <a:gridCol w="4419599"/>
                <a:gridCol w="1981200"/>
              </a:tblGrid>
              <a:tr h="609600">
                <a:tc>
                  <a:txBody>
                    <a:bodyPr/>
                    <a:lstStyle/>
                    <a:p>
                      <a:pPr algn="ctr"/>
                      <a:r>
                        <a:rPr lang="vi-VN" sz="2800" smtClean="0">
                          <a:latin typeface="Times New Roman" pitchFamily="18" charset="0"/>
                          <a:cs typeface="Times New Roman" pitchFamily="18" charset="0"/>
                        </a:rPr>
                        <a:t>Thời</a:t>
                      </a:r>
                      <a:r>
                        <a:rPr lang="vi-VN" sz="2800" baseline="0" smtClean="0">
                          <a:latin typeface="Times New Roman" pitchFamily="18" charset="0"/>
                          <a:cs typeface="Times New Roman" pitchFamily="18" charset="0"/>
                        </a:rPr>
                        <a:t> gian tác động</a:t>
                      </a:r>
                    </a:p>
                    <a:p>
                      <a:pPr algn="ctr"/>
                      <a:r>
                        <a:rPr lang="vi-VN" sz="2800" baseline="0" smtClean="0">
                          <a:latin typeface="Times New Roman" pitchFamily="18" charset="0"/>
                          <a:cs typeface="Times New Roman" pitchFamily="18" charset="0"/>
                        </a:rPr>
                        <a:t>(Số giờ trong ngày)</a:t>
                      </a:r>
                      <a:endParaRPr lang="vi-VN" sz="2800">
                        <a:latin typeface="Times New Roman" pitchFamily="18" charset="0"/>
                        <a:cs typeface="Times New Roman" pitchFamily="18" charset="0"/>
                      </a:endParaRPr>
                    </a:p>
                  </a:txBody>
                  <a:tcPr/>
                </a:tc>
                <a:tc>
                  <a:txBody>
                    <a:bodyPr/>
                    <a:lstStyle/>
                    <a:p>
                      <a:pPr algn="ctr"/>
                      <a:r>
                        <a:rPr lang="vi-VN" sz="2800" smtClean="0">
                          <a:latin typeface="Times New Roman" pitchFamily="18" charset="0"/>
                          <a:cs typeface="Times New Roman" pitchFamily="18" charset="0"/>
                        </a:rPr>
                        <a:t>Mức</a:t>
                      </a:r>
                      <a:r>
                        <a:rPr lang="vi-VN" sz="2800" baseline="0" smtClean="0">
                          <a:latin typeface="Times New Roman" pitchFamily="18" charset="0"/>
                          <a:cs typeface="Times New Roman" pitchFamily="18" charset="0"/>
                        </a:rPr>
                        <a:t> ồn</a:t>
                      </a:r>
                    </a:p>
                    <a:p>
                      <a:pPr algn="ctr"/>
                      <a:r>
                        <a:rPr lang="vi-VN" sz="2800" baseline="0" smtClean="0">
                          <a:latin typeface="Times New Roman" pitchFamily="18" charset="0"/>
                          <a:cs typeface="Times New Roman" pitchFamily="18" charset="0"/>
                        </a:rPr>
                        <a:t>(dB)</a:t>
                      </a:r>
                      <a:endParaRPr lang="vi-VN" sz="2800">
                        <a:latin typeface="Times New Roman" pitchFamily="18" charset="0"/>
                        <a:cs typeface="Times New Roman" pitchFamily="18" charset="0"/>
                      </a:endParaRPr>
                    </a:p>
                  </a:txBody>
                  <a:tcPr/>
                </a:tc>
              </a:tr>
              <a:tr h="609600">
                <a:tc>
                  <a:txBody>
                    <a:bodyPr/>
                    <a:lstStyle/>
                    <a:p>
                      <a:pPr algn="ctr"/>
                      <a:r>
                        <a:rPr lang="vi-VN" sz="3000" smtClean="0">
                          <a:latin typeface="Times New Roman" pitchFamily="18" charset="0"/>
                          <a:cs typeface="Times New Roman" pitchFamily="18" charset="0"/>
                        </a:rPr>
                        <a:t>8</a:t>
                      </a:r>
                      <a:endParaRPr lang="vi-VN" sz="3000">
                        <a:latin typeface="Times New Roman" pitchFamily="18" charset="0"/>
                        <a:cs typeface="Times New Roman" pitchFamily="18" charset="0"/>
                      </a:endParaRPr>
                    </a:p>
                  </a:txBody>
                  <a:tcPr/>
                </a:tc>
                <a:tc>
                  <a:txBody>
                    <a:bodyPr/>
                    <a:lstStyle/>
                    <a:p>
                      <a:pPr algn="ctr"/>
                      <a:r>
                        <a:rPr lang="vi-VN" sz="3000" smtClean="0">
                          <a:latin typeface="Times New Roman" pitchFamily="18" charset="0"/>
                          <a:cs typeface="Times New Roman" pitchFamily="18" charset="0"/>
                        </a:rPr>
                        <a:t>90</a:t>
                      </a:r>
                      <a:endParaRPr lang="vi-VN" sz="3000">
                        <a:latin typeface="Times New Roman" pitchFamily="18" charset="0"/>
                        <a:cs typeface="Times New Roman" pitchFamily="18" charset="0"/>
                      </a:endParaRPr>
                    </a:p>
                  </a:txBody>
                  <a:tcPr/>
                </a:tc>
              </a:tr>
              <a:tr h="609600">
                <a:tc>
                  <a:txBody>
                    <a:bodyPr/>
                    <a:lstStyle/>
                    <a:p>
                      <a:pPr algn="ctr"/>
                      <a:r>
                        <a:rPr lang="vi-VN" sz="3000" smtClean="0">
                          <a:latin typeface="Times New Roman" pitchFamily="18" charset="0"/>
                          <a:cs typeface="Times New Roman" pitchFamily="18" charset="0"/>
                        </a:rPr>
                        <a:t>6</a:t>
                      </a:r>
                      <a:endParaRPr lang="vi-VN" sz="3000">
                        <a:latin typeface="Times New Roman" pitchFamily="18" charset="0"/>
                        <a:cs typeface="Times New Roman" pitchFamily="18" charset="0"/>
                      </a:endParaRPr>
                    </a:p>
                  </a:txBody>
                  <a:tcPr/>
                </a:tc>
                <a:tc>
                  <a:txBody>
                    <a:bodyPr/>
                    <a:lstStyle/>
                    <a:p>
                      <a:pPr algn="ctr"/>
                      <a:r>
                        <a:rPr lang="vi-VN" sz="3000" smtClean="0">
                          <a:latin typeface="Times New Roman" pitchFamily="18" charset="0"/>
                          <a:cs typeface="Times New Roman" pitchFamily="18" charset="0"/>
                        </a:rPr>
                        <a:t>92</a:t>
                      </a:r>
                      <a:endParaRPr lang="vi-VN" sz="3000">
                        <a:latin typeface="Times New Roman" pitchFamily="18" charset="0"/>
                        <a:cs typeface="Times New Roman" pitchFamily="18" charset="0"/>
                      </a:endParaRPr>
                    </a:p>
                  </a:txBody>
                  <a:tcPr/>
                </a:tc>
              </a:tr>
              <a:tr h="609600">
                <a:tc>
                  <a:txBody>
                    <a:bodyPr/>
                    <a:lstStyle/>
                    <a:p>
                      <a:pPr algn="ctr"/>
                      <a:r>
                        <a:rPr lang="vi-VN" sz="3000" smtClean="0">
                          <a:latin typeface="Times New Roman" pitchFamily="18" charset="0"/>
                          <a:cs typeface="Times New Roman" pitchFamily="18" charset="0"/>
                        </a:rPr>
                        <a:t>4</a:t>
                      </a:r>
                      <a:endParaRPr lang="vi-VN" sz="3000">
                        <a:latin typeface="Times New Roman" pitchFamily="18" charset="0"/>
                        <a:cs typeface="Times New Roman" pitchFamily="18" charset="0"/>
                      </a:endParaRPr>
                    </a:p>
                  </a:txBody>
                  <a:tcPr/>
                </a:tc>
                <a:tc>
                  <a:txBody>
                    <a:bodyPr/>
                    <a:lstStyle/>
                    <a:p>
                      <a:pPr algn="ctr"/>
                      <a:r>
                        <a:rPr lang="vi-VN" sz="3000" smtClean="0">
                          <a:latin typeface="Times New Roman" pitchFamily="18" charset="0"/>
                          <a:cs typeface="Times New Roman" pitchFamily="18" charset="0"/>
                        </a:rPr>
                        <a:t>95</a:t>
                      </a:r>
                      <a:endParaRPr lang="vi-VN" sz="3000">
                        <a:latin typeface="Times New Roman" pitchFamily="18" charset="0"/>
                        <a:cs typeface="Times New Roman" pitchFamily="18" charset="0"/>
                      </a:endParaRPr>
                    </a:p>
                  </a:txBody>
                  <a:tcPr/>
                </a:tc>
              </a:tr>
              <a:tr h="609600">
                <a:tc>
                  <a:txBody>
                    <a:bodyPr/>
                    <a:lstStyle/>
                    <a:p>
                      <a:pPr algn="ctr"/>
                      <a:r>
                        <a:rPr lang="vi-VN" sz="3000" smtClean="0">
                          <a:latin typeface="Times New Roman" pitchFamily="18" charset="0"/>
                          <a:cs typeface="Times New Roman" pitchFamily="18" charset="0"/>
                        </a:rPr>
                        <a:t>3</a:t>
                      </a:r>
                      <a:endParaRPr lang="vi-VN" sz="3000">
                        <a:latin typeface="Times New Roman" pitchFamily="18" charset="0"/>
                        <a:cs typeface="Times New Roman" pitchFamily="18" charset="0"/>
                      </a:endParaRPr>
                    </a:p>
                  </a:txBody>
                  <a:tcPr/>
                </a:tc>
                <a:tc>
                  <a:txBody>
                    <a:bodyPr/>
                    <a:lstStyle/>
                    <a:p>
                      <a:pPr algn="ctr"/>
                      <a:r>
                        <a:rPr lang="vi-VN" sz="3000" smtClean="0">
                          <a:latin typeface="Times New Roman" pitchFamily="18" charset="0"/>
                          <a:cs typeface="Times New Roman" pitchFamily="18" charset="0"/>
                        </a:rPr>
                        <a:t>97</a:t>
                      </a:r>
                      <a:endParaRPr lang="vi-VN" sz="3000">
                        <a:latin typeface="Times New Roman" pitchFamily="18" charset="0"/>
                        <a:cs typeface="Times New Roman" pitchFamily="18" charset="0"/>
                      </a:endParaRPr>
                    </a:p>
                  </a:txBody>
                  <a:tcPr/>
                </a:tc>
              </a:tr>
              <a:tr h="609600">
                <a:tc>
                  <a:txBody>
                    <a:bodyPr/>
                    <a:lstStyle/>
                    <a:p>
                      <a:pPr algn="ctr"/>
                      <a:r>
                        <a:rPr lang="vi-VN" sz="3000" smtClean="0">
                          <a:latin typeface="Times New Roman" pitchFamily="18" charset="0"/>
                          <a:cs typeface="Times New Roman" pitchFamily="18" charset="0"/>
                        </a:rPr>
                        <a:t>2</a:t>
                      </a:r>
                      <a:endParaRPr lang="vi-VN" sz="3000">
                        <a:latin typeface="Times New Roman" pitchFamily="18" charset="0"/>
                        <a:cs typeface="Times New Roman" pitchFamily="18" charset="0"/>
                      </a:endParaRPr>
                    </a:p>
                  </a:txBody>
                  <a:tcPr/>
                </a:tc>
                <a:tc>
                  <a:txBody>
                    <a:bodyPr/>
                    <a:lstStyle/>
                    <a:p>
                      <a:pPr algn="ctr"/>
                      <a:r>
                        <a:rPr lang="vi-VN" sz="3000" smtClean="0">
                          <a:latin typeface="Times New Roman" pitchFamily="18" charset="0"/>
                          <a:cs typeface="Times New Roman" pitchFamily="18" charset="0"/>
                        </a:rPr>
                        <a:t>100</a:t>
                      </a:r>
                      <a:endParaRPr lang="vi-VN" sz="3000">
                        <a:latin typeface="Times New Roman" pitchFamily="18" charset="0"/>
                        <a:cs typeface="Times New Roman" pitchFamily="18" charset="0"/>
                      </a:endParaRPr>
                    </a:p>
                  </a:txBody>
                  <a:tcPr/>
                </a:tc>
              </a:tr>
              <a:tr h="609600">
                <a:tc>
                  <a:txBody>
                    <a:bodyPr/>
                    <a:lstStyle/>
                    <a:p>
                      <a:pPr algn="ctr"/>
                      <a:r>
                        <a:rPr lang="vi-VN" sz="3000" smtClean="0">
                          <a:latin typeface="Times New Roman" pitchFamily="18" charset="0"/>
                          <a:cs typeface="Times New Roman" pitchFamily="18" charset="0"/>
                        </a:rPr>
                        <a:t>1,5</a:t>
                      </a:r>
                      <a:endParaRPr lang="vi-VN" sz="3000">
                        <a:latin typeface="Times New Roman" pitchFamily="18" charset="0"/>
                        <a:cs typeface="Times New Roman" pitchFamily="18" charset="0"/>
                      </a:endParaRPr>
                    </a:p>
                  </a:txBody>
                  <a:tcPr/>
                </a:tc>
                <a:tc>
                  <a:txBody>
                    <a:bodyPr/>
                    <a:lstStyle/>
                    <a:p>
                      <a:pPr algn="ctr"/>
                      <a:r>
                        <a:rPr lang="vi-VN" sz="3000" smtClean="0">
                          <a:latin typeface="Times New Roman" pitchFamily="18" charset="0"/>
                          <a:cs typeface="Times New Roman" pitchFamily="18" charset="0"/>
                        </a:rPr>
                        <a:t>102</a:t>
                      </a:r>
                      <a:endParaRPr lang="vi-VN" sz="3000">
                        <a:latin typeface="Times New Roman" pitchFamily="18" charset="0"/>
                        <a:cs typeface="Times New Roman" pitchFamily="18" charset="0"/>
                      </a:endParaRPr>
                    </a:p>
                  </a:txBody>
                  <a:tcPr/>
                </a:tc>
              </a:tr>
              <a:tr h="609600">
                <a:tc>
                  <a:txBody>
                    <a:bodyPr/>
                    <a:lstStyle/>
                    <a:p>
                      <a:pPr algn="ctr"/>
                      <a:r>
                        <a:rPr lang="vi-VN" sz="3000" smtClean="0">
                          <a:latin typeface="Times New Roman" pitchFamily="18" charset="0"/>
                          <a:cs typeface="Times New Roman" pitchFamily="18" charset="0"/>
                        </a:rPr>
                        <a:t>1</a:t>
                      </a:r>
                      <a:endParaRPr lang="vi-VN" sz="3000">
                        <a:latin typeface="Times New Roman" pitchFamily="18" charset="0"/>
                        <a:cs typeface="Times New Roman" pitchFamily="18" charset="0"/>
                      </a:endParaRPr>
                    </a:p>
                  </a:txBody>
                  <a:tcPr/>
                </a:tc>
                <a:tc>
                  <a:txBody>
                    <a:bodyPr/>
                    <a:lstStyle/>
                    <a:p>
                      <a:pPr algn="ctr"/>
                      <a:r>
                        <a:rPr lang="vi-VN" sz="3000" smtClean="0">
                          <a:latin typeface="Times New Roman" pitchFamily="18" charset="0"/>
                          <a:cs typeface="Times New Roman" pitchFamily="18" charset="0"/>
                        </a:rPr>
                        <a:t>105  - 109</a:t>
                      </a:r>
                      <a:endParaRPr lang="vi-VN" sz="3000">
                        <a:latin typeface="Times New Roman" pitchFamily="18" charset="0"/>
                        <a:cs typeface="Times New Roman" pitchFamily="18" charset="0"/>
                      </a:endParaRPr>
                    </a:p>
                  </a:txBody>
                  <a:tcPr/>
                </a:tc>
              </a:tr>
              <a:tr h="609600">
                <a:tc>
                  <a:txBody>
                    <a:bodyPr/>
                    <a:lstStyle/>
                    <a:p>
                      <a:pPr algn="ctr"/>
                      <a:r>
                        <a:rPr lang="vi-VN" sz="3000" smtClean="0">
                          <a:latin typeface="Times New Roman" pitchFamily="18" charset="0"/>
                          <a:cs typeface="Times New Roman" pitchFamily="18" charset="0"/>
                        </a:rPr>
                        <a:t>0,5</a:t>
                      </a:r>
                      <a:endParaRPr lang="vi-VN" sz="3000">
                        <a:latin typeface="Times New Roman" pitchFamily="18" charset="0"/>
                        <a:cs typeface="Times New Roman" pitchFamily="18" charset="0"/>
                      </a:endParaRPr>
                    </a:p>
                  </a:txBody>
                  <a:tcPr/>
                </a:tc>
                <a:tc>
                  <a:txBody>
                    <a:bodyPr/>
                    <a:lstStyle/>
                    <a:p>
                      <a:pPr algn="ctr"/>
                      <a:r>
                        <a:rPr lang="vi-VN" sz="3000" smtClean="0">
                          <a:latin typeface="Times New Roman" pitchFamily="18" charset="0"/>
                          <a:cs typeface="Times New Roman" pitchFamily="18" charset="0"/>
                        </a:rPr>
                        <a:t>110</a:t>
                      </a:r>
                      <a:endParaRPr lang="vi-VN" sz="3000">
                        <a:latin typeface="Times New Roman" pitchFamily="18" charset="0"/>
                        <a:cs typeface="Times New Roman" pitchFamily="18" charset="0"/>
                      </a:endParaRPr>
                    </a:p>
                  </a:txBody>
                  <a:tcPr/>
                </a:tc>
              </a:tr>
            </a:tbl>
          </a:graphicData>
        </a:graphic>
      </p:graphicFrame>
    </p:spTree>
    <p:extLst>
      <p:ext uri="{BB962C8B-B14F-4D97-AF65-F5344CB8AC3E}">
        <p14:creationId xmlns:p14="http://schemas.microsoft.com/office/powerpoint/2010/main" val="428757771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02474" y="8709"/>
            <a:ext cx="9170126" cy="584775"/>
          </a:xfrm>
          <a:prstGeom prst="rect">
            <a:avLst/>
          </a:prstGeom>
          <a:noFill/>
        </p:spPr>
        <p:txBody>
          <a:bodyPr wrap="square" rtlCol="0">
            <a:spAutoFit/>
          </a:bodyPr>
          <a:lstStyle/>
          <a:p>
            <a:r>
              <a:rPr lang="en-US" sz="3200" b="1"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ĐỘ RUNG</a:t>
            </a:r>
            <a:endParaRPr lang="vi-VN" sz="3200" b="1">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 name="Rectangle 1"/>
          <p:cNvSpPr/>
          <p:nvPr/>
        </p:nvSpPr>
        <p:spPr>
          <a:xfrm>
            <a:off x="304800" y="1752600"/>
            <a:ext cx="8382000" cy="2677656"/>
          </a:xfrm>
          <a:prstGeom prst="rect">
            <a:avLst/>
          </a:prstGeom>
        </p:spPr>
        <p:txBody>
          <a:bodyPr wrap="square">
            <a:spAutoFit/>
          </a:bodyPr>
          <a:lstStyle/>
          <a:p>
            <a:pPr algn="just"/>
            <a:r>
              <a:rPr lang="vi-VN" sz="2800">
                <a:latin typeface="Times New Roman" pitchFamily="18" charset="0"/>
                <a:cs typeface="Times New Roman" pitchFamily="18" charset="0"/>
              </a:rPr>
              <a:t>Cũng như tiếng ồn, rung </a:t>
            </a:r>
            <a:r>
              <a:rPr lang="vi-VN" sz="2800" smtClean="0">
                <a:latin typeface="Times New Roman" pitchFamily="18" charset="0"/>
                <a:cs typeface="Times New Roman" pitchFamily="18" charset="0"/>
              </a:rPr>
              <a:t>động có </a:t>
            </a:r>
            <a:r>
              <a:rPr lang="vi-VN" sz="2800">
                <a:latin typeface="Times New Roman" pitchFamily="18" charset="0"/>
                <a:cs typeface="Times New Roman" pitchFamily="18" charset="0"/>
              </a:rPr>
              <a:t>ảnh hưởng tới hệ thống tim mạch</a:t>
            </a:r>
          </a:p>
          <a:p>
            <a:pPr algn="just"/>
            <a:r>
              <a:rPr lang="vi-VN" sz="2800">
                <a:latin typeface="Times New Roman" pitchFamily="18" charset="0"/>
                <a:cs typeface="Times New Roman" pitchFamily="18" charset="0"/>
              </a:rPr>
              <a:t>Một số nghiên cứu ảnh hưởng của rung động tới con người cho thấy rung động gây rối loạn chức năng tuyến giáp trạng, tuyến sinh dục nam, nữ. Rung động gây viêm khớp, vôi hoá các khớp ...</a:t>
            </a:r>
          </a:p>
        </p:txBody>
      </p:sp>
    </p:spTree>
    <p:extLst>
      <p:ext uri="{BB962C8B-B14F-4D97-AF65-F5344CB8AC3E}">
        <p14:creationId xmlns:p14="http://schemas.microsoft.com/office/powerpoint/2010/main" val="1450544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76200"/>
            <a:ext cx="8229600" cy="1077218"/>
          </a:xfrm>
          <a:prstGeom prst="rect">
            <a:avLst/>
          </a:prstGeom>
          <a:noFill/>
        </p:spPr>
        <p:txBody>
          <a:bodyPr wrap="square" rtlCol="0">
            <a:spAutoFit/>
          </a:bodyPr>
          <a:lstStyle/>
          <a:p>
            <a:pPr algn="ctr"/>
            <a:r>
              <a:rPr lang="en-US" sz="3200" b="1"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2.2. PHÒNG CHỐNG</a:t>
            </a:r>
          </a:p>
          <a:p>
            <a:pPr algn="ctr"/>
            <a:r>
              <a:rPr lang="en-US" sz="3200" b="1"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RUNG ĐỘNG VÀ TIẾNG ỒN</a:t>
            </a:r>
            <a:endParaRPr lang="vi-VN" sz="320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8" name="Rectangle 7"/>
          <p:cNvSpPr/>
          <p:nvPr/>
        </p:nvSpPr>
        <p:spPr>
          <a:xfrm>
            <a:off x="717368" y="2872741"/>
            <a:ext cx="2958737" cy="2009504"/>
          </a:xfrm>
          <a:prstGeom prst="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vi-VN" sz="3000" b="1" i="1" smtClean="0">
                <a:solidFill>
                  <a:srgbClr val="FF0000"/>
                </a:solidFill>
                <a:latin typeface="Times New Roman" pitchFamily="18" charset="0"/>
                <a:cs typeface="Times New Roman" pitchFamily="18" charset="0"/>
              </a:rPr>
              <a:t>Biện pháp quy hoạch xây dựng nhà máy chống ồn và rung</a:t>
            </a:r>
            <a:endParaRPr lang="vi-VN" sz="3000" b="1" i="1">
              <a:solidFill>
                <a:srgbClr val="FF0000"/>
              </a:solidFill>
              <a:latin typeface="Times New Roman" pitchFamily="18" charset="0"/>
              <a:cs typeface="Times New Roman" pitchFamily="18" charset="0"/>
            </a:endParaRPr>
          </a:p>
        </p:txBody>
      </p:sp>
      <p:sp>
        <p:nvSpPr>
          <p:cNvPr id="9" name="Rectangle 8"/>
          <p:cNvSpPr/>
          <p:nvPr/>
        </p:nvSpPr>
        <p:spPr>
          <a:xfrm>
            <a:off x="4800600" y="2131574"/>
            <a:ext cx="4191000" cy="84255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2800" smtClean="0">
                <a:latin typeface="Times New Roman" pitchFamily="18" charset="0"/>
                <a:cs typeface="Times New Roman" pitchFamily="18" charset="0"/>
              </a:rPr>
              <a:t>Trồng nhiều cây xanh ở khu nhà ở và nhà máy</a:t>
            </a:r>
            <a:endParaRPr lang="vi-VN" sz="2800">
              <a:latin typeface="Times New Roman" pitchFamily="18" charset="0"/>
              <a:cs typeface="Times New Roman" pitchFamily="18" charset="0"/>
            </a:endParaRPr>
          </a:p>
        </p:txBody>
      </p:sp>
      <p:sp>
        <p:nvSpPr>
          <p:cNvPr id="5" name="TextBox 4"/>
          <p:cNvSpPr txBox="1"/>
          <p:nvPr/>
        </p:nvSpPr>
        <p:spPr>
          <a:xfrm>
            <a:off x="228600" y="1317290"/>
            <a:ext cx="3810001" cy="1015663"/>
          </a:xfrm>
          <a:prstGeom prst="rect">
            <a:avLst/>
          </a:prstGeom>
          <a:noFill/>
        </p:spPr>
        <p:txBody>
          <a:bodyPr wrap="square" rtlCol="0">
            <a:spAutoFit/>
          </a:bodyPr>
          <a:lstStyle/>
          <a:p>
            <a:r>
              <a:rPr lang="vi-VN" sz="3000" b="1" smtClean="0">
                <a:solidFill>
                  <a:srgbClr val="0000FF"/>
                </a:solidFill>
                <a:latin typeface="Times New Roman" pitchFamily="18" charset="0"/>
                <a:cs typeface="Times New Roman" pitchFamily="18" charset="0"/>
              </a:rPr>
              <a:t>a. BIỆN PHÁP CHUNG</a:t>
            </a:r>
            <a:endParaRPr lang="vi-VN" sz="3000" b="1">
              <a:solidFill>
                <a:srgbClr val="0000FF"/>
              </a:solidFill>
              <a:latin typeface="Times New Roman" pitchFamily="18" charset="0"/>
              <a:cs typeface="Times New Roman" pitchFamily="18" charset="0"/>
            </a:endParaRPr>
          </a:p>
        </p:txBody>
      </p:sp>
      <p:sp>
        <p:nvSpPr>
          <p:cNvPr id="11" name="Rectangle 10"/>
          <p:cNvSpPr/>
          <p:nvPr/>
        </p:nvSpPr>
        <p:spPr>
          <a:xfrm>
            <a:off x="4794069" y="4876800"/>
            <a:ext cx="4191000" cy="84255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2800" smtClean="0">
                <a:latin typeface="Times New Roman" pitchFamily="18" charset="0"/>
                <a:cs typeface="Times New Roman" pitchFamily="18" charset="0"/>
              </a:rPr>
              <a:t>Bố trí Nhà máy cách xa </a:t>
            </a:r>
            <a:endParaRPr lang="vi-VN" sz="2800">
              <a:latin typeface="Times New Roman" pitchFamily="18" charset="0"/>
              <a:cs typeface="Times New Roman" pitchFamily="18" charset="0"/>
            </a:endParaRPr>
          </a:p>
          <a:p>
            <a:pPr algn="ctr"/>
            <a:r>
              <a:rPr lang="vi-VN" sz="2800" smtClean="0">
                <a:latin typeface="Times New Roman" pitchFamily="18" charset="0"/>
                <a:cs typeface="Times New Roman" pitchFamily="18" charset="0"/>
              </a:rPr>
              <a:t>Khu nhà ở</a:t>
            </a:r>
            <a:endParaRPr lang="vi-VN" sz="2800">
              <a:latin typeface="Times New Roman" pitchFamily="18" charset="0"/>
              <a:cs typeface="Times New Roman" pitchFamily="18" charset="0"/>
            </a:endParaRPr>
          </a:p>
        </p:txBody>
      </p:sp>
      <p:cxnSp>
        <p:nvCxnSpPr>
          <p:cNvPr id="12" name="Straight Arrow Connector 11"/>
          <p:cNvCxnSpPr>
            <a:endCxn id="9" idx="1"/>
          </p:cNvCxnSpPr>
          <p:nvPr/>
        </p:nvCxnSpPr>
        <p:spPr>
          <a:xfrm flipV="1">
            <a:off x="3689169" y="2552851"/>
            <a:ext cx="1111431" cy="1335646"/>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14" name="Straight Arrow Connector 13"/>
          <p:cNvCxnSpPr>
            <a:stCxn id="8" idx="3"/>
            <a:endCxn id="11" idx="1"/>
          </p:cNvCxnSpPr>
          <p:nvPr/>
        </p:nvCxnSpPr>
        <p:spPr>
          <a:xfrm>
            <a:off x="3676105" y="3877493"/>
            <a:ext cx="1117964" cy="1420584"/>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97090302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76200"/>
            <a:ext cx="8229600" cy="1077218"/>
          </a:xfrm>
          <a:prstGeom prst="rect">
            <a:avLst/>
          </a:prstGeom>
          <a:noFill/>
        </p:spPr>
        <p:txBody>
          <a:bodyPr wrap="square" rtlCol="0">
            <a:spAutoFit/>
          </a:bodyPr>
          <a:lstStyle/>
          <a:p>
            <a:pPr algn="ctr"/>
            <a:r>
              <a:rPr lang="en-US" sz="3200" b="1"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2.2. PHÒNG CHỐNG</a:t>
            </a:r>
          </a:p>
          <a:p>
            <a:pPr algn="ctr"/>
            <a:r>
              <a:rPr lang="en-US" sz="3200" b="1"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RUNG ĐỘNG VÀ TIẾNG ỒN</a:t>
            </a:r>
            <a:endParaRPr lang="vi-VN" sz="320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8" name="Rectangle 7"/>
          <p:cNvSpPr/>
          <p:nvPr/>
        </p:nvSpPr>
        <p:spPr>
          <a:xfrm>
            <a:off x="6531" y="3859529"/>
            <a:ext cx="3016431" cy="1165859"/>
          </a:xfrm>
          <a:prstGeom prst="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3600" b="1">
                <a:solidFill>
                  <a:srgbClr val="FF0000"/>
                </a:solidFill>
                <a:latin typeface="Times New Roman" pitchFamily="18" charset="0"/>
                <a:cs typeface="Times New Roman" pitchFamily="18" charset="0"/>
              </a:rPr>
              <a:t>C</a:t>
            </a:r>
            <a:r>
              <a:rPr lang="vi-VN" sz="3600" b="1" smtClean="0">
                <a:solidFill>
                  <a:srgbClr val="FF0000"/>
                </a:solidFill>
                <a:latin typeface="Times New Roman" pitchFamily="18" charset="0"/>
                <a:cs typeface="Times New Roman" pitchFamily="18" charset="0"/>
              </a:rPr>
              <a:t>ác </a:t>
            </a:r>
            <a:r>
              <a:rPr lang="vi-VN" sz="3600" b="1">
                <a:solidFill>
                  <a:srgbClr val="FF0000"/>
                </a:solidFill>
                <a:latin typeface="Times New Roman" pitchFamily="18" charset="0"/>
                <a:cs typeface="Times New Roman" pitchFamily="18" charset="0"/>
              </a:rPr>
              <a:t>biện pháp</a:t>
            </a:r>
            <a:endParaRPr lang="vi-VN" sz="3600" b="1" i="1">
              <a:solidFill>
                <a:srgbClr val="FF0000"/>
              </a:solidFill>
              <a:latin typeface="Times New Roman" pitchFamily="18" charset="0"/>
              <a:cs typeface="Times New Roman" pitchFamily="18" charset="0"/>
            </a:endParaRPr>
          </a:p>
        </p:txBody>
      </p:sp>
      <p:sp>
        <p:nvSpPr>
          <p:cNvPr id="9" name="Rectangle 8"/>
          <p:cNvSpPr/>
          <p:nvPr/>
        </p:nvSpPr>
        <p:spPr>
          <a:xfrm>
            <a:off x="4191000" y="2180084"/>
            <a:ext cx="4724400" cy="1096515"/>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3000">
                <a:latin typeface="Times New Roman" pitchFamily="18" charset="0"/>
                <a:cs typeface="Times New Roman" pitchFamily="18" charset="0"/>
              </a:rPr>
              <a:t>Hiện đại hoá thiết </a:t>
            </a:r>
            <a:r>
              <a:rPr lang="vi-VN" sz="3000" smtClean="0">
                <a:latin typeface="Times New Roman" pitchFamily="18" charset="0"/>
                <a:cs typeface="Times New Roman" pitchFamily="18" charset="0"/>
              </a:rPr>
              <a:t>bị</a:t>
            </a:r>
            <a:endParaRPr lang="vi-VN" sz="3000">
              <a:latin typeface="Times New Roman" pitchFamily="18" charset="0"/>
              <a:cs typeface="Times New Roman" pitchFamily="18" charset="0"/>
            </a:endParaRPr>
          </a:p>
        </p:txBody>
      </p:sp>
      <p:sp>
        <p:nvSpPr>
          <p:cNvPr id="5" name="TextBox 4"/>
          <p:cNvSpPr txBox="1"/>
          <p:nvPr/>
        </p:nvSpPr>
        <p:spPr>
          <a:xfrm>
            <a:off x="235131" y="1164422"/>
            <a:ext cx="5257800" cy="1015663"/>
          </a:xfrm>
          <a:prstGeom prst="rect">
            <a:avLst/>
          </a:prstGeom>
          <a:noFill/>
        </p:spPr>
        <p:txBody>
          <a:bodyPr wrap="square" rtlCol="0">
            <a:spAutoFit/>
          </a:bodyPr>
          <a:lstStyle/>
          <a:p>
            <a:r>
              <a:rPr lang="vi-VN" sz="3000" b="1" smtClean="0">
                <a:solidFill>
                  <a:srgbClr val="0000FF"/>
                </a:solidFill>
                <a:latin typeface="Times New Roman" pitchFamily="18" charset="0"/>
                <a:cs typeface="Times New Roman" pitchFamily="18" charset="0"/>
              </a:rPr>
              <a:t>b. GIẢM TIẾNG ỒN VÀ RUNG TẠI NƠI XUẤT HIỆN</a:t>
            </a:r>
            <a:endParaRPr lang="vi-VN" sz="3000" b="1">
              <a:solidFill>
                <a:srgbClr val="0000FF"/>
              </a:solidFill>
              <a:latin typeface="Times New Roman" pitchFamily="18" charset="0"/>
              <a:cs typeface="Times New Roman" pitchFamily="18" charset="0"/>
            </a:endParaRPr>
          </a:p>
        </p:txBody>
      </p:sp>
      <p:sp>
        <p:nvSpPr>
          <p:cNvPr id="11" name="Rectangle 10"/>
          <p:cNvSpPr/>
          <p:nvPr/>
        </p:nvSpPr>
        <p:spPr>
          <a:xfrm>
            <a:off x="4191000" y="3718559"/>
            <a:ext cx="4724400" cy="14478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3000">
                <a:latin typeface="Times New Roman" pitchFamily="18" charset="0"/>
                <a:cs typeface="Times New Roman" pitchFamily="18" charset="0"/>
              </a:rPr>
              <a:t>Tự động hóa toàn bộ quy trình công nghệ và áp dụng hệ thống điều khiển từ xa</a:t>
            </a:r>
          </a:p>
        </p:txBody>
      </p:sp>
      <p:sp>
        <p:nvSpPr>
          <p:cNvPr id="7" name="Rectangle 6"/>
          <p:cNvSpPr/>
          <p:nvPr/>
        </p:nvSpPr>
        <p:spPr>
          <a:xfrm>
            <a:off x="4156166" y="5562600"/>
            <a:ext cx="4724400" cy="1096515"/>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3000">
                <a:latin typeface="Times New Roman" pitchFamily="18" charset="0"/>
                <a:cs typeface="Times New Roman" pitchFamily="18" charset="0"/>
              </a:rPr>
              <a:t>Quy hoạch thời gian làm việc của các xưởng ồn</a:t>
            </a:r>
          </a:p>
        </p:txBody>
      </p:sp>
      <p:sp>
        <p:nvSpPr>
          <p:cNvPr id="10" name="Rectangle 9"/>
          <p:cNvSpPr/>
          <p:nvPr/>
        </p:nvSpPr>
        <p:spPr>
          <a:xfrm>
            <a:off x="-63137" y="5816561"/>
            <a:ext cx="3492137" cy="84255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2800" smtClean="0">
                <a:latin typeface="Times New Roman" pitchFamily="18" charset="0"/>
                <a:cs typeface="Times New Roman" pitchFamily="18" charset="0"/>
              </a:rPr>
              <a:t>Thiết bị bảo hộ tai</a:t>
            </a:r>
            <a:endParaRPr lang="vi-VN" sz="2800">
              <a:latin typeface="Times New Roman" pitchFamily="18" charset="0"/>
              <a:cs typeface="Times New Roman" pitchFamily="18" charset="0"/>
            </a:endParaRPr>
          </a:p>
        </p:txBody>
      </p:sp>
      <p:cxnSp>
        <p:nvCxnSpPr>
          <p:cNvPr id="12" name="Straight Arrow Connector 11"/>
          <p:cNvCxnSpPr>
            <a:endCxn id="9" idx="1"/>
          </p:cNvCxnSpPr>
          <p:nvPr/>
        </p:nvCxnSpPr>
        <p:spPr>
          <a:xfrm flipV="1">
            <a:off x="3022962" y="2728342"/>
            <a:ext cx="1168038" cy="1750915"/>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13" name="Straight Arrow Connector 12"/>
          <p:cNvCxnSpPr>
            <a:stCxn id="8" idx="3"/>
            <a:endCxn id="11" idx="1"/>
          </p:cNvCxnSpPr>
          <p:nvPr/>
        </p:nvCxnSpPr>
        <p:spPr>
          <a:xfrm>
            <a:off x="3022962" y="4442459"/>
            <a:ext cx="1168038" cy="0"/>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14" name="Straight Arrow Connector 13"/>
          <p:cNvCxnSpPr>
            <a:endCxn id="7" idx="1"/>
          </p:cNvCxnSpPr>
          <p:nvPr/>
        </p:nvCxnSpPr>
        <p:spPr>
          <a:xfrm>
            <a:off x="3022962" y="4442459"/>
            <a:ext cx="1133204" cy="1668399"/>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17" name="Straight Arrow Connector 16"/>
          <p:cNvCxnSpPr>
            <a:stCxn id="8" idx="2"/>
          </p:cNvCxnSpPr>
          <p:nvPr/>
        </p:nvCxnSpPr>
        <p:spPr>
          <a:xfrm>
            <a:off x="1514747" y="5025388"/>
            <a:ext cx="0" cy="791173"/>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8119238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76200"/>
            <a:ext cx="8229600" cy="584775"/>
          </a:xfrm>
          <a:prstGeom prst="rect">
            <a:avLst/>
          </a:prstGeom>
          <a:noFill/>
        </p:spPr>
        <p:txBody>
          <a:bodyPr wrap="square" rtlCol="0">
            <a:spAutoFit/>
          </a:bodyPr>
          <a:lstStyle/>
          <a:p>
            <a:pPr algn="ctr"/>
            <a:r>
              <a:rPr lang="en-US" sz="3200" b="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III. BỤI TRONG SẢN XUẤT</a:t>
            </a:r>
            <a:endParaRPr lang="vi-VN" sz="320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Oval 3"/>
          <p:cNvSpPr/>
          <p:nvPr/>
        </p:nvSpPr>
        <p:spPr>
          <a:xfrm>
            <a:off x="838200" y="2286000"/>
            <a:ext cx="2743200" cy="2362200"/>
          </a:xfrm>
          <a:prstGeom prst="ellipse">
            <a:avLst/>
          </a:prstGeom>
          <a:blipFill>
            <a:blip r:embed="rId2"/>
            <a:tile tx="0" ty="0" sx="100000" sy="100000" flip="none" algn="tl"/>
          </a:blip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smtClean="0">
                <a:solidFill>
                  <a:srgbClr val="FF0000"/>
                </a:solidFill>
                <a:latin typeface="Times New Roman" pitchFamily="18" charset="0"/>
                <a:cs typeface="Times New Roman" pitchFamily="18" charset="0"/>
              </a:rPr>
              <a:t>BỤI</a:t>
            </a:r>
            <a:endParaRPr lang="vi-VN" sz="6000" b="1">
              <a:solidFill>
                <a:srgbClr val="FF0000"/>
              </a:solidFill>
              <a:latin typeface="Times New Roman" pitchFamily="18" charset="0"/>
              <a:cs typeface="Times New Roman" pitchFamily="18" charset="0"/>
            </a:endParaRPr>
          </a:p>
        </p:txBody>
      </p:sp>
      <p:sp>
        <p:nvSpPr>
          <p:cNvPr id="5" name="Rectangle 4"/>
          <p:cNvSpPr/>
          <p:nvPr/>
        </p:nvSpPr>
        <p:spPr>
          <a:xfrm>
            <a:off x="5562600" y="2743200"/>
            <a:ext cx="3124200" cy="1281249"/>
          </a:xfrm>
          <a:prstGeom prst="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tx1">
                    <a:lumMod val="95000"/>
                    <a:lumOff val="5000"/>
                  </a:schemeClr>
                </a:solidFill>
                <a:latin typeface="Times New Roman" pitchFamily="18" charset="0"/>
                <a:cs typeface="Times New Roman" pitchFamily="18" charset="0"/>
              </a:rPr>
              <a:t>Ảnh hưởng</a:t>
            </a:r>
            <a:endParaRPr lang="vi-VN" sz="3600" b="1">
              <a:solidFill>
                <a:schemeClr val="tx1">
                  <a:lumMod val="95000"/>
                  <a:lumOff val="5000"/>
                </a:schemeClr>
              </a:solidFill>
              <a:latin typeface="Times New Roman" pitchFamily="18" charset="0"/>
              <a:cs typeface="Times New Roman" pitchFamily="18" charset="0"/>
            </a:endParaRPr>
          </a:p>
        </p:txBody>
      </p:sp>
      <p:sp>
        <p:nvSpPr>
          <p:cNvPr id="6" name="Rectangle 5"/>
          <p:cNvSpPr/>
          <p:nvPr/>
        </p:nvSpPr>
        <p:spPr>
          <a:xfrm>
            <a:off x="5551714" y="4626429"/>
            <a:ext cx="3124200" cy="1034141"/>
          </a:xfrm>
          <a:prstGeom prst="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tx1">
                    <a:lumMod val="95000"/>
                    <a:lumOff val="5000"/>
                  </a:schemeClr>
                </a:solidFill>
                <a:latin typeface="Times New Roman" pitchFamily="18" charset="0"/>
                <a:cs typeface="Times New Roman" pitchFamily="18" charset="0"/>
              </a:rPr>
              <a:t>Phòng chống</a:t>
            </a:r>
            <a:endParaRPr lang="vi-VN" sz="3600" b="1">
              <a:solidFill>
                <a:schemeClr val="tx1">
                  <a:lumMod val="95000"/>
                  <a:lumOff val="5000"/>
                </a:schemeClr>
              </a:solidFill>
              <a:latin typeface="Times New Roman" pitchFamily="18" charset="0"/>
              <a:cs typeface="Times New Roman" pitchFamily="18" charset="0"/>
            </a:endParaRPr>
          </a:p>
        </p:txBody>
      </p:sp>
      <p:cxnSp>
        <p:nvCxnSpPr>
          <p:cNvPr id="7" name="Straight Arrow Connector 6"/>
          <p:cNvCxnSpPr>
            <a:stCxn id="4" idx="6"/>
            <a:endCxn id="5" idx="1"/>
          </p:cNvCxnSpPr>
          <p:nvPr/>
        </p:nvCxnSpPr>
        <p:spPr>
          <a:xfrm flipV="1">
            <a:off x="3581400" y="3383825"/>
            <a:ext cx="1981200" cy="8327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9" name="Straight Arrow Connector 8"/>
          <p:cNvCxnSpPr>
            <a:stCxn id="4" idx="6"/>
            <a:endCxn id="6" idx="1"/>
          </p:cNvCxnSpPr>
          <p:nvPr/>
        </p:nvCxnSpPr>
        <p:spPr>
          <a:xfrm>
            <a:off x="3581400" y="3467100"/>
            <a:ext cx="1970314" cy="16764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2" name="Rectangle 11"/>
          <p:cNvSpPr/>
          <p:nvPr/>
        </p:nvSpPr>
        <p:spPr>
          <a:xfrm>
            <a:off x="5410200" y="1004751"/>
            <a:ext cx="3124200" cy="1281249"/>
          </a:xfrm>
          <a:prstGeom prst="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smtClean="0">
                <a:solidFill>
                  <a:schemeClr val="tx1">
                    <a:lumMod val="95000"/>
                    <a:lumOff val="5000"/>
                  </a:schemeClr>
                </a:solidFill>
                <a:latin typeface="Times New Roman" pitchFamily="18" charset="0"/>
                <a:cs typeface="Times New Roman" pitchFamily="18" charset="0"/>
              </a:rPr>
              <a:t>Đặc điểm</a:t>
            </a:r>
            <a:endParaRPr lang="vi-VN" sz="3600" b="1">
              <a:solidFill>
                <a:schemeClr val="tx1">
                  <a:lumMod val="95000"/>
                  <a:lumOff val="5000"/>
                </a:schemeClr>
              </a:solidFill>
              <a:latin typeface="Times New Roman" pitchFamily="18" charset="0"/>
              <a:cs typeface="Times New Roman" pitchFamily="18" charset="0"/>
            </a:endParaRPr>
          </a:p>
        </p:txBody>
      </p:sp>
      <p:cxnSp>
        <p:nvCxnSpPr>
          <p:cNvPr id="13" name="Straight Arrow Connector 12"/>
          <p:cNvCxnSpPr>
            <a:stCxn id="4" idx="6"/>
            <a:endCxn id="12" idx="1"/>
          </p:cNvCxnSpPr>
          <p:nvPr/>
        </p:nvCxnSpPr>
        <p:spPr>
          <a:xfrm flipV="1">
            <a:off x="3581400" y="1645376"/>
            <a:ext cx="1828800" cy="1821724"/>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406838151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76200"/>
            <a:ext cx="8229600" cy="615553"/>
          </a:xfrm>
          <a:prstGeom prst="rect">
            <a:avLst/>
          </a:prstGeom>
          <a:noFill/>
        </p:spPr>
        <p:txBody>
          <a:bodyPr wrap="square" rtlCol="0">
            <a:spAutoFit/>
          </a:bodyPr>
          <a:lstStyle/>
          <a:p>
            <a:pPr algn="ctr"/>
            <a:r>
              <a:rPr lang="en-US" sz="3400" b="1"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3.1. Đặc điểm bụi trong sản xuất</a:t>
            </a:r>
            <a:endParaRPr lang="vi-VN" sz="340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 name="Rectangle 1"/>
          <p:cNvSpPr/>
          <p:nvPr/>
        </p:nvSpPr>
        <p:spPr>
          <a:xfrm>
            <a:off x="143692" y="899067"/>
            <a:ext cx="8538754" cy="523220"/>
          </a:xfrm>
          <a:prstGeom prst="rect">
            <a:avLst/>
          </a:prstGeom>
        </p:spPr>
        <p:txBody>
          <a:bodyPr wrap="square">
            <a:spAutoFit/>
          </a:bodyPr>
          <a:lstStyle/>
          <a:p>
            <a:r>
              <a:rPr lang="vi-VN" sz="2800" smtClean="0">
                <a:latin typeface="Times New Roman" pitchFamily="18" charset="0"/>
                <a:cs typeface="Times New Roman" pitchFamily="18" charset="0"/>
              </a:rPr>
              <a:t>Phát sinh bụi</a:t>
            </a:r>
            <a:endParaRPr lang="vi-VN" sz="2800">
              <a:latin typeface="Times New Roman" pitchFamily="18" charset="0"/>
              <a:cs typeface="Times New Roman" pitchFamily="18" charset="0"/>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78829" y="1658166"/>
            <a:ext cx="3505200" cy="22664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229" y="1664969"/>
            <a:ext cx="3505200" cy="22664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0229" y="4244204"/>
            <a:ext cx="3505200" cy="23840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18017" y="4233318"/>
            <a:ext cx="3470366" cy="25484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208466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02474" y="8709"/>
            <a:ext cx="9170126" cy="646331"/>
          </a:xfrm>
          <a:prstGeom prst="rect">
            <a:avLst/>
          </a:prstGeom>
          <a:noFill/>
        </p:spPr>
        <p:txBody>
          <a:bodyPr wrap="square" rtlCol="0">
            <a:spAutoFit/>
          </a:bodyPr>
          <a:lstStyle/>
          <a:p>
            <a:r>
              <a:rPr lang="en-US" sz="3600" b="1"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BỤI</a:t>
            </a:r>
            <a:endParaRPr lang="vi-VN" sz="3600" b="1">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 name="Rectangle 1"/>
          <p:cNvSpPr/>
          <p:nvPr/>
        </p:nvSpPr>
        <p:spPr>
          <a:xfrm>
            <a:off x="202474" y="670280"/>
            <a:ext cx="8382000" cy="1477328"/>
          </a:xfrm>
          <a:prstGeom prst="rect">
            <a:avLst/>
          </a:prstGeom>
        </p:spPr>
        <p:txBody>
          <a:bodyPr wrap="square">
            <a:spAutoFit/>
          </a:bodyPr>
          <a:lstStyle/>
          <a:p>
            <a:pPr algn="just"/>
            <a:r>
              <a:rPr lang="vi-VN" sz="3000" smtClean="0">
                <a:latin typeface="+mj-lt"/>
                <a:cs typeface="Times New Roman" pitchFamily="18" charset="0"/>
              </a:rPr>
              <a:t>Là </a:t>
            </a:r>
            <a:r>
              <a:rPr lang="vi-VN" sz="3000" smtClean="0">
                <a:latin typeface="+mj-lt"/>
              </a:rPr>
              <a:t>tập </a:t>
            </a:r>
            <a:r>
              <a:rPr lang="vi-VN" sz="3000">
                <a:latin typeface="+mj-lt"/>
              </a:rPr>
              <a:t>hợp nhiều hạt có kích thước lớn nhỏ khác nhau tồn tại lâu trong không khí dưới dạng bụi bay, bụi lắng và các hệ khí</a:t>
            </a:r>
            <a:endParaRPr lang="vi-VN" sz="3000">
              <a:latin typeface="+mj-lt"/>
              <a:cs typeface="Times New Roman" pitchFamily="18" charset="0"/>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5800" y="2667000"/>
            <a:ext cx="4465819"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2474" y="2667000"/>
            <a:ext cx="3967506"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1822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074"/>
                                        </p:tgtEl>
                                        <p:attrNameLst>
                                          <p:attrName>style.visibility</p:attrName>
                                        </p:attrNameLst>
                                      </p:cBhvr>
                                      <p:to>
                                        <p:strVal val="visible"/>
                                      </p:to>
                                    </p:set>
                                    <p:animEffect transition="in" filter="fade">
                                      <p:cBhvr>
                                        <p:cTn id="14" dur="1000"/>
                                        <p:tgtEl>
                                          <p:spTgt spid="3074"/>
                                        </p:tgtEl>
                                      </p:cBhvr>
                                    </p:animEffect>
                                    <p:anim calcmode="lin" valueType="num">
                                      <p:cBhvr>
                                        <p:cTn id="15" dur="1000" fill="hold"/>
                                        <p:tgtEl>
                                          <p:spTgt spid="3074"/>
                                        </p:tgtEl>
                                        <p:attrNameLst>
                                          <p:attrName>ppt_x</p:attrName>
                                        </p:attrNameLst>
                                      </p:cBhvr>
                                      <p:tavLst>
                                        <p:tav tm="0">
                                          <p:val>
                                            <p:strVal val="#ppt_x"/>
                                          </p:val>
                                        </p:tav>
                                        <p:tav tm="100000">
                                          <p:val>
                                            <p:strVal val="#ppt_x"/>
                                          </p:val>
                                        </p:tav>
                                      </p:tavLst>
                                    </p:anim>
                                    <p:anim calcmode="lin" valueType="num">
                                      <p:cBhvr>
                                        <p:cTn id="16"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6978" y="3272160"/>
            <a:ext cx="1600200" cy="1514051"/>
          </a:xfrm>
          <a:prstGeom prst="rect">
            <a:avLst/>
          </a:prstGeom>
          <a:solidFill>
            <a:schemeClr val="accent4">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vi-VN" sz="4000" b="1" smtClean="0">
                <a:solidFill>
                  <a:srgbClr val="FF0000"/>
                </a:solidFill>
                <a:latin typeface="Times New Roman" pitchFamily="18" charset="0"/>
                <a:cs typeface="Times New Roman" pitchFamily="18" charset="0"/>
              </a:rPr>
              <a:t>BỤI</a:t>
            </a:r>
            <a:endParaRPr lang="vi-VN" sz="4000" b="1">
              <a:solidFill>
                <a:srgbClr val="FF0000"/>
              </a:solidFill>
              <a:latin typeface="Times New Roman" pitchFamily="18" charset="0"/>
              <a:cs typeface="Times New Roman" pitchFamily="18" charset="0"/>
            </a:endParaRPr>
          </a:p>
        </p:txBody>
      </p:sp>
      <p:sp>
        <p:nvSpPr>
          <p:cNvPr id="9" name="Rectangle 8"/>
          <p:cNvSpPr/>
          <p:nvPr/>
        </p:nvSpPr>
        <p:spPr>
          <a:xfrm>
            <a:off x="2796812" y="982088"/>
            <a:ext cx="2917916" cy="77146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vi-VN" sz="3200" b="1" i="1" smtClean="0">
                <a:latin typeface="Times New Roman" pitchFamily="18" charset="0"/>
                <a:cs typeface="Times New Roman" pitchFamily="18" charset="0"/>
              </a:rPr>
              <a:t>Theo nguồn gốc</a:t>
            </a:r>
            <a:endParaRPr lang="vi-VN" sz="3200" b="1" i="1">
              <a:latin typeface="Times New Roman" pitchFamily="18" charset="0"/>
              <a:cs typeface="Times New Roman" pitchFamily="18" charset="0"/>
            </a:endParaRPr>
          </a:p>
        </p:txBody>
      </p:sp>
      <p:sp>
        <p:nvSpPr>
          <p:cNvPr id="11" name="Rectangle 10"/>
          <p:cNvSpPr/>
          <p:nvPr/>
        </p:nvSpPr>
        <p:spPr>
          <a:xfrm>
            <a:off x="2850150" y="2379012"/>
            <a:ext cx="3042285" cy="84255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vi-VN" sz="3200" b="1" i="1" smtClean="0">
                <a:latin typeface="Times New Roman" pitchFamily="18" charset="0"/>
                <a:cs typeface="Times New Roman" pitchFamily="18" charset="0"/>
              </a:rPr>
              <a:t>Theo kích thước</a:t>
            </a:r>
            <a:endParaRPr lang="vi-VN" sz="3200" b="1" i="1">
              <a:latin typeface="Times New Roman" pitchFamily="18" charset="0"/>
              <a:cs typeface="Times New Roman" pitchFamily="18" charset="0"/>
            </a:endParaRPr>
          </a:p>
        </p:txBody>
      </p:sp>
      <p:cxnSp>
        <p:nvCxnSpPr>
          <p:cNvPr id="12" name="Straight Arrow Connector 11"/>
          <p:cNvCxnSpPr>
            <a:stCxn id="8" idx="3"/>
            <a:endCxn id="9" idx="1"/>
          </p:cNvCxnSpPr>
          <p:nvPr/>
        </p:nvCxnSpPr>
        <p:spPr>
          <a:xfrm flipV="1">
            <a:off x="1907178" y="1367820"/>
            <a:ext cx="889634" cy="2661366"/>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14" name="Straight Arrow Connector 13"/>
          <p:cNvCxnSpPr>
            <a:stCxn id="8" idx="3"/>
            <a:endCxn id="11" idx="1"/>
          </p:cNvCxnSpPr>
          <p:nvPr/>
        </p:nvCxnSpPr>
        <p:spPr>
          <a:xfrm flipV="1">
            <a:off x="1907178" y="2800289"/>
            <a:ext cx="942972" cy="1228897"/>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sp>
        <p:nvSpPr>
          <p:cNvPr id="10" name="TextBox 9"/>
          <p:cNvSpPr txBox="1"/>
          <p:nvPr/>
        </p:nvSpPr>
        <p:spPr>
          <a:xfrm>
            <a:off x="202474" y="8709"/>
            <a:ext cx="9170126" cy="646331"/>
          </a:xfrm>
          <a:prstGeom prst="rect">
            <a:avLst/>
          </a:prstGeom>
          <a:noFill/>
        </p:spPr>
        <p:txBody>
          <a:bodyPr wrap="square" rtlCol="0">
            <a:spAutoFit/>
          </a:bodyPr>
          <a:lstStyle/>
          <a:p>
            <a:r>
              <a:rPr lang="en-US" sz="3600" b="1"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BỤI – Đặc điểm</a:t>
            </a:r>
            <a:endParaRPr lang="vi-VN" sz="3600" b="1">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3" name="Rectangle 12"/>
          <p:cNvSpPr/>
          <p:nvPr/>
        </p:nvSpPr>
        <p:spPr>
          <a:xfrm>
            <a:off x="119743" y="655040"/>
            <a:ext cx="8538754" cy="553998"/>
          </a:xfrm>
          <a:prstGeom prst="rect">
            <a:avLst/>
          </a:prstGeom>
        </p:spPr>
        <p:txBody>
          <a:bodyPr wrap="square">
            <a:spAutoFit/>
          </a:bodyPr>
          <a:lstStyle/>
          <a:p>
            <a:r>
              <a:rPr lang="vi-VN" sz="3000" b="1" smtClean="0">
                <a:latin typeface="Times New Roman" pitchFamily="18" charset="0"/>
                <a:cs typeface="Times New Roman" pitchFamily="18" charset="0"/>
              </a:rPr>
              <a:t>Phân loại</a:t>
            </a:r>
            <a:endParaRPr lang="vi-VN" sz="3000" b="1">
              <a:latin typeface="Times New Roman" pitchFamily="18" charset="0"/>
              <a:cs typeface="Times New Roman" pitchFamily="18" charset="0"/>
            </a:endParaRPr>
          </a:p>
        </p:txBody>
      </p:sp>
      <p:sp>
        <p:nvSpPr>
          <p:cNvPr id="16" name="Rectangle 15"/>
          <p:cNvSpPr/>
          <p:nvPr/>
        </p:nvSpPr>
        <p:spPr>
          <a:xfrm>
            <a:off x="2850150" y="3986421"/>
            <a:ext cx="3148965" cy="84255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vi-VN" sz="3200" b="1" i="1" smtClean="0">
                <a:latin typeface="Times New Roman" pitchFamily="18" charset="0"/>
                <a:cs typeface="Times New Roman" pitchFamily="18" charset="0"/>
              </a:rPr>
              <a:t>Theo tác hại</a:t>
            </a:r>
            <a:endParaRPr lang="vi-VN" sz="3200" b="1" i="1">
              <a:latin typeface="Times New Roman" pitchFamily="18" charset="0"/>
              <a:cs typeface="Times New Roman" pitchFamily="18" charset="0"/>
            </a:endParaRPr>
          </a:p>
        </p:txBody>
      </p:sp>
      <p:cxnSp>
        <p:nvCxnSpPr>
          <p:cNvPr id="21" name="Straight Arrow Connector 20"/>
          <p:cNvCxnSpPr>
            <a:stCxn id="8" idx="3"/>
            <a:endCxn id="16" idx="1"/>
          </p:cNvCxnSpPr>
          <p:nvPr/>
        </p:nvCxnSpPr>
        <p:spPr>
          <a:xfrm>
            <a:off x="1907178" y="4029186"/>
            <a:ext cx="942972" cy="378512"/>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sp>
        <p:nvSpPr>
          <p:cNvPr id="25" name="Rectangle 24"/>
          <p:cNvSpPr/>
          <p:nvPr/>
        </p:nvSpPr>
        <p:spPr>
          <a:xfrm>
            <a:off x="6562996" y="23669"/>
            <a:ext cx="2095500" cy="433531"/>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800" b="1" i="1" smtClean="0">
                <a:solidFill>
                  <a:schemeClr val="tx1"/>
                </a:solidFill>
                <a:effectLst/>
                <a:latin typeface="Times New Roman" pitchFamily="18" charset="0"/>
                <a:cs typeface="Times New Roman" pitchFamily="18" charset="0"/>
              </a:rPr>
              <a:t>Bụi hữu cơ</a:t>
            </a:r>
            <a:endParaRPr lang="vi-VN" sz="2800" b="1" i="1">
              <a:solidFill>
                <a:schemeClr val="tx1"/>
              </a:solidFill>
              <a:effectLst/>
              <a:latin typeface="Times New Roman" pitchFamily="18" charset="0"/>
              <a:cs typeface="Times New Roman" pitchFamily="18" charset="0"/>
            </a:endParaRPr>
          </a:p>
        </p:txBody>
      </p:sp>
      <p:sp>
        <p:nvSpPr>
          <p:cNvPr id="26" name="Rectangle 25"/>
          <p:cNvSpPr/>
          <p:nvPr/>
        </p:nvSpPr>
        <p:spPr>
          <a:xfrm>
            <a:off x="6562996" y="691649"/>
            <a:ext cx="2147751" cy="580878"/>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800" b="1" i="1">
                <a:solidFill>
                  <a:schemeClr val="tx1"/>
                </a:solidFill>
                <a:effectLst/>
                <a:latin typeface="Times New Roman" pitchFamily="18" charset="0"/>
                <a:cs typeface="Times New Roman" pitchFamily="18" charset="0"/>
              </a:rPr>
              <a:t>Bụi nhân tạo</a:t>
            </a:r>
          </a:p>
        </p:txBody>
      </p:sp>
      <p:sp>
        <p:nvSpPr>
          <p:cNvPr id="27" name="Rectangle 26"/>
          <p:cNvSpPr/>
          <p:nvPr/>
        </p:nvSpPr>
        <p:spPr>
          <a:xfrm>
            <a:off x="6615247" y="1507580"/>
            <a:ext cx="2095500" cy="524432"/>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800" b="1" i="1">
                <a:solidFill>
                  <a:schemeClr val="tx1"/>
                </a:solidFill>
                <a:effectLst/>
                <a:latin typeface="Times New Roman" pitchFamily="18" charset="0"/>
                <a:cs typeface="Times New Roman" pitchFamily="18" charset="0"/>
              </a:rPr>
              <a:t>Bụi</a:t>
            </a:r>
            <a:r>
              <a:rPr lang="vi-VN" sz="3000" b="1" i="1" smtClean="0">
                <a:solidFill>
                  <a:schemeClr val="tx1"/>
                </a:solidFill>
                <a:effectLst/>
                <a:latin typeface="Times New Roman" pitchFamily="18" charset="0"/>
                <a:cs typeface="Times New Roman" pitchFamily="18" charset="0"/>
              </a:rPr>
              <a:t> vô cơ</a:t>
            </a:r>
            <a:endParaRPr lang="vi-VN" sz="3000" b="1" i="1">
              <a:solidFill>
                <a:schemeClr val="tx1"/>
              </a:solidFill>
              <a:effectLst/>
              <a:latin typeface="Times New Roman" pitchFamily="18" charset="0"/>
              <a:cs typeface="Times New Roman" pitchFamily="18" charset="0"/>
            </a:endParaRPr>
          </a:p>
        </p:txBody>
      </p:sp>
      <p:cxnSp>
        <p:nvCxnSpPr>
          <p:cNvPr id="28" name="Straight Arrow Connector 27"/>
          <p:cNvCxnSpPr>
            <a:stCxn id="9" idx="3"/>
          </p:cNvCxnSpPr>
          <p:nvPr/>
        </p:nvCxnSpPr>
        <p:spPr>
          <a:xfrm flipV="1">
            <a:off x="5714728" y="104924"/>
            <a:ext cx="900519" cy="1262896"/>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29" name="Straight Arrow Connector 28"/>
          <p:cNvCxnSpPr>
            <a:stCxn id="9" idx="3"/>
            <a:endCxn id="26" idx="1"/>
          </p:cNvCxnSpPr>
          <p:nvPr/>
        </p:nvCxnSpPr>
        <p:spPr>
          <a:xfrm flipV="1">
            <a:off x="5714728" y="982088"/>
            <a:ext cx="848268" cy="385732"/>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34" name="Straight Arrow Connector 33"/>
          <p:cNvCxnSpPr>
            <a:stCxn id="9" idx="3"/>
            <a:endCxn id="27" idx="1"/>
          </p:cNvCxnSpPr>
          <p:nvPr/>
        </p:nvCxnSpPr>
        <p:spPr>
          <a:xfrm>
            <a:off x="5714728" y="1367820"/>
            <a:ext cx="900519" cy="401976"/>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sp>
        <p:nvSpPr>
          <p:cNvPr id="37" name="Rectangle 36"/>
          <p:cNvSpPr/>
          <p:nvPr/>
        </p:nvSpPr>
        <p:spPr>
          <a:xfrm>
            <a:off x="6628310" y="2997598"/>
            <a:ext cx="2095500" cy="549123"/>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800" b="1" i="1" smtClean="0">
                <a:solidFill>
                  <a:schemeClr val="tx1"/>
                </a:solidFill>
                <a:effectLst/>
                <a:latin typeface="Times New Roman" pitchFamily="18" charset="0"/>
                <a:cs typeface="Times New Roman" pitchFamily="18" charset="0"/>
              </a:rPr>
              <a:t>10 – 50 </a:t>
            </a:r>
            <a:r>
              <a:rPr lang="el-GR" sz="2800" b="1" i="1" smtClean="0">
                <a:solidFill>
                  <a:schemeClr val="tx1"/>
                </a:solidFill>
                <a:effectLst/>
                <a:latin typeface="Times New Roman" pitchFamily="18" charset="0"/>
                <a:cs typeface="Times New Roman" pitchFamily="18" charset="0"/>
              </a:rPr>
              <a:t>μ</a:t>
            </a:r>
            <a:r>
              <a:rPr lang="vi-VN" sz="2800" b="1" i="1" smtClean="0">
                <a:solidFill>
                  <a:schemeClr val="tx1"/>
                </a:solidFill>
                <a:effectLst/>
                <a:latin typeface="Times New Roman" pitchFamily="18" charset="0"/>
                <a:cs typeface="Times New Roman" pitchFamily="18" charset="0"/>
              </a:rPr>
              <a:t>m</a:t>
            </a:r>
            <a:endParaRPr lang="vi-VN" sz="2800" b="1" i="1">
              <a:solidFill>
                <a:schemeClr val="tx1"/>
              </a:solidFill>
              <a:effectLst/>
              <a:latin typeface="Times New Roman" pitchFamily="18" charset="0"/>
              <a:cs typeface="Times New Roman" pitchFamily="18" charset="0"/>
            </a:endParaRPr>
          </a:p>
        </p:txBody>
      </p:sp>
      <p:sp>
        <p:nvSpPr>
          <p:cNvPr id="40" name="Rectangle 39"/>
          <p:cNvSpPr/>
          <p:nvPr/>
        </p:nvSpPr>
        <p:spPr>
          <a:xfrm>
            <a:off x="6628310" y="3714156"/>
            <a:ext cx="2095500" cy="526682"/>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800" b="1" i="1">
                <a:solidFill>
                  <a:schemeClr val="tx1"/>
                </a:solidFill>
                <a:effectLst/>
                <a:latin typeface="Times New Roman" pitchFamily="18" charset="0"/>
                <a:cs typeface="Times New Roman" pitchFamily="18" charset="0"/>
              </a:rPr>
              <a:t>&lt; 10</a:t>
            </a:r>
            <a:r>
              <a:rPr lang="el-GR" sz="2800" b="1" i="1">
                <a:solidFill>
                  <a:schemeClr val="tx1"/>
                </a:solidFill>
                <a:effectLst/>
                <a:latin typeface="Times New Roman" pitchFamily="18" charset="0"/>
                <a:cs typeface="Times New Roman" pitchFamily="18" charset="0"/>
              </a:rPr>
              <a:t>μ</a:t>
            </a:r>
            <a:r>
              <a:rPr lang="vi-VN" sz="2800" b="1" i="1">
                <a:solidFill>
                  <a:schemeClr val="tx1"/>
                </a:solidFill>
                <a:effectLst/>
                <a:latin typeface="Times New Roman" pitchFamily="18" charset="0"/>
                <a:cs typeface="Times New Roman" pitchFamily="18" charset="0"/>
              </a:rPr>
              <a:t>m</a:t>
            </a:r>
          </a:p>
        </p:txBody>
      </p:sp>
      <p:sp>
        <p:nvSpPr>
          <p:cNvPr id="41" name="Rectangle 40"/>
          <p:cNvSpPr/>
          <p:nvPr/>
        </p:nvSpPr>
        <p:spPr>
          <a:xfrm>
            <a:off x="6610893" y="4491475"/>
            <a:ext cx="2430781" cy="476765"/>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800" b="1" i="1" smtClean="0">
                <a:solidFill>
                  <a:schemeClr val="tx1"/>
                </a:solidFill>
                <a:effectLst/>
                <a:latin typeface="Times New Roman" pitchFamily="18" charset="0"/>
                <a:cs typeface="Times New Roman" pitchFamily="18" charset="0"/>
              </a:rPr>
              <a:t>0,001 – 0,1</a:t>
            </a:r>
            <a:r>
              <a:rPr lang="el-GR" sz="2800" b="1" i="1" smtClean="0">
                <a:solidFill>
                  <a:schemeClr val="tx1"/>
                </a:solidFill>
                <a:effectLst/>
                <a:latin typeface="Times New Roman" pitchFamily="18" charset="0"/>
                <a:cs typeface="Times New Roman" pitchFamily="18" charset="0"/>
              </a:rPr>
              <a:t>μ</a:t>
            </a:r>
            <a:r>
              <a:rPr lang="vi-VN" sz="2800" b="1" i="1" smtClean="0">
                <a:solidFill>
                  <a:schemeClr val="tx1"/>
                </a:solidFill>
                <a:effectLst/>
                <a:latin typeface="Times New Roman" pitchFamily="18" charset="0"/>
                <a:cs typeface="Times New Roman" pitchFamily="18" charset="0"/>
              </a:rPr>
              <a:t>m</a:t>
            </a:r>
            <a:endParaRPr lang="vi-VN" sz="2800" b="1" i="1">
              <a:solidFill>
                <a:schemeClr val="tx1"/>
              </a:solidFill>
              <a:effectLst/>
              <a:latin typeface="Times New Roman" pitchFamily="18" charset="0"/>
              <a:cs typeface="Times New Roman" pitchFamily="18" charset="0"/>
            </a:endParaRPr>
          </a:p>
        </p:txBody>
      </p:sp>
      <p:cxnSp>
        <p:nvCxnSpPr>
          <p:cNvPr id="49" name="Straight Arrow Connector 48"/>
          <p:cNvCxnSpPr>
            <a:stCxn id="11" idx="3"/>
            <a:endCxn id="37" idx="1"/>
          </p:cNvCxnSpPr>
          <p:nvPr/>
        </p:nvCxnSpPr>
        <p:spPr>
          <a:xfrm>
            <a:off x="5892435" y="2800289"/>
            <a:ext cx="735875" cy="471871"/>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50" name="Straight Arrow Connector 49"/>
          <p:cNvCxnSpPr>
            <a:stCxn id="11" idx="3"/>
            <a:endCxn id="40" idx="1"/>
          </p:cNvCxnSpPr>
          <p:nvPr/>
        </p:nvCxnSpPr>
        <p:spPr>
          <a:xfrm>
            <a:off x="5892435" y="2800289"/>
            <a:ext cx="735875" cy="1177208"/>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55" name="Straight Arrow Connector 54"/>
          <p:cNvCxnSpPr>
            <a:stCxn id="11" idx="3"/>
            <a:endCxn id="41" idx="1"/>
          </p:cNvCxnSpPr>
          <p:nvPr/>
        </p:nvCxnSpPr>
        <p:spPr>
          <a:xfrm>
            <a:off x="5892435" y="2800289"/>
            <a:ext cx="718458" cy="1929569"/>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sp>
        <p:nvSpPr>
          <p:cNvPr id="62" name="Rectangle 61"/>
          <p:cNvSpPr/>
          <p:nvPr/>
        </p:nvSpPr>
        <p:spPr>
          <a:xfrm>
            <a:off x="6610893" y="2310466"/>
            <a:ext cx="2095500" cy="549123"/>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800" b="1" i="1" smtClean="0">
                <a:solidFill>
                  <a:schemeClr val="tx1"/>
                </a:solidFill>
                <a:effectLst/>
                <a:latin typeface="Times New Roman" pitchFamily="18" charset="0"/>
                <a:cs typeface="Times New Roman" pitchFamily="18" charset="0"/>
              </a:rPr>
              <a:t>&gt; 50</a:t>
            </a:r>
            <a:r>
              <a:rPr lang="el-GR" sz="2800" b="1" i="1" smtClean="0">
                <a:solidFill>
                  <a:schemeClr val="tx1"/>
                </a:solidFill>
                <a:effectLst/>
                <a:latin typeface="Times New Roman" pitchFamily="18" charset="0"/>
                <a:cs typeface="Times New Roman" pitchFamily="18" charset="0"/>
              </a:rPr>
              <a:t>μ</a:t>
            </a:r>
            <a:r>
              <a:rPr lang="vi-VN" sz="2800" b="1" i="1" smtClean="0">
                <a:solidFill>
                  <a:schemeClr val="tx1"/>
                </a:solidFill>
                <a:effectLst/>
                <a:latin typeface="Times New Roman" pitchFamily="18" charset="0"/>
                <a:cs typeface="Times New Roman" pitchFamily="18" charset="0"/>
              </a:rPr>
              <a:t>m</a:t>
            </a:r>
            <a:endParaRPr lang="vi-VN" sz="2800" b="1" i="1">
              <a:solidFill>
                <a:schemeClr val="tx1"/>
              </a:solidFill>
              <a:effectLst/>
              <a:latin typeface="Times New Roman" pitchFamily="18" charset="0"/>
              <a:cs typeface="Times New Roman" pitchFamily="18" charset="0"/>
            </a:endParaRPr>
          </a:p>
        </p:txBody>
      </p:sp>
      <p:cxnSp>
        <p:nvCxnSpPr>
          <p:cNvPr id="63" name="Straight Arrow Connector 62"/>
          <p:cNvCxnSpPr>
            <a:stCxn id="11" idx="3"/>
            <a:endCxn id="62" idx="1"/>
          </p:cNvCxnSpPr>
          <p:nvPr/>
        </p:nvCxnSpPr>
        <p:spPr>
          <a:xfrm flipV="1">
            <a:off x="5892435" y="2585028"/>
            <a:ext cx="718458" cy="215261"/>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sp>
        <p:nvSpPr>
          <p:cNvPr id="80" name="Rectangle 79"/>
          <p:cNvSpPr/>
          <p:nvPr/>
        </p:nvSpPr>
        <p:spPr>
          <a:xfrm>
            <a:off x="204651" y="5715000"/>
            <a:ext cx="1714908" cy="990600"/>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800" b="1" i="1">
                <a:solidFill>
                  <a:schemeClr val="tx1"/>
                </a:solidFill>
                <a:effectLst/>
                <a:latin typeface="Times New Roman" pitchFamily="18" charset="0"/>
                <a:cs typeface="Times New Roman" pitchFamily="18" charset="0"/>
              </a:rPr>
              <a:t>Bụi </a:t>
            </a:r>
            <a:r>
              <a:rPr lang="vi-VN" sz="2800" b="1" i="1" smtClean="0">
                <a:solidFill>
                  <a:schemeClr val="tx1"/>
                </a:solidFill>
                <a:effectLst/>
                <a:latin typeface="Times New Roman" pitchFamily="18" charset="0"/>
                <a:cs typeface="Times New Roman" pitchFamily="18" charset="0"/>
              </a:rPr>
              <a:t>gây nhiễm độc</a:t>
            </a:r>
            <a:endParaRPr lang="vi-VN" sz="2800" b="1" i="1">
              <a:solidFill>
                <a:schemeClr val="tx1"/>
              </a:solidFill>
              <a:effectLst/>
              <a:latin typeface="Times New Roman" pitchFamily="18" charset="0"/>
              <a:cs typeface="Times New Roman" pitchFamily="18" charset="0"/>
            </a:endParaRPr>
          </a:p>
        </p:txBody>
      </p:sp>
      <p:sp>
        <p:nvSpPr>
          <p:cNvPr id="81" name="Rectangle 80"/>
          <p:cNvSpPr/>
          <p:nvPr/>
        </p:nvSpPr>
        <p:spPr>
          <a:xfrm>
            <a:off x="2351996" y="5715000"/>
            <a:ext cx="2739116" cy="1143000"/>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800" b="1" i="1">
                <a:solidFill>
                  <a:schemeClr val="tx1"/>
                </a:solidFill>
                <a:effectLst/>
                <a:latin typeface="Times New Roman" pitchFamily="18" charset="0"/>
                <a:cs typeface="Times New Roman" pitchFamily="18" charset="0"/>
              </a:rPr>
              <a:t>Bụi </a:t>
            </a:r>
            <a:r>
              <a:rPr lang="vi-VN" sz="2800" b="1" i="1" smtClean="0">
                <a:solidFill>
                  <a:schemeClr val="tx1"/>
                </a:solidFill>
                <a:effectLst/>
                <a:latin typeface="Times New Roman" pitchFamily="18" charset="0"/>
                <a:cs typeface="Times New Roman" pitchFamily="18" charset="0"/>
              </a:rPr>
              <a:t>gây dị ứng, viêm mũi, viêm họng</a:t>
            </a:r>
            <a:endParaRPr lang="vi-VN" sz="2800" b="1" i="1">
              <a:solidFill>
                <a:schemeClr val="tx1"/>
              </a:solidFill>
              <a:effectLst/>
              <a:latin typeface="Times New Roman" pitchFamily="18" charset="0"/>
              <a:cs typeface="Times New Roman" pitchFamily="18" charset="0"/>
            </a:endParaRPr>
          </a:p>
        </p:txBody>
      </p:sp>
      <p:sp>
        <p:nvSpPr>
          <p:cNvPr id="82" name="Rectangle 81"/>
          <p:cNvSpPr/>
          <p:nvPr/>
        </p:nvSpPr>
        <p:spPr>
          <a:xfrm>
            <a:off x="5562600" y="5715000"/>
            <a:ext cx="1676263" cy="990600"/>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800" b="1" i="1">
                <a:solidFill>
                  <a:schemeClr val="tx1"/>
                </a:solidFill>
                <a:effectLst/>
                <a:latin typeface="Times New Roman" pitchFamily="18" charset="0"/>
                <a:cs typeface="Times New Roman" pitchFamily="18" charset="0"/>
              </a:rPr>
              <a:t>Bụi </a:t>
            </a:r>
            <a:r>
              <a:rPr lang="vi-VN" sz="2800" b="1" i="1" smtClean="0">
                <a:solidFill>
                  <a:schemeClr val="tx1"/>
                </a:solidFill>
                <a:effectLst/>
                <a:latin typeface="Times New Roman" pitchFamily="18" charset="0"/>
                <a:cs typeface="Times New Roman" pitchFamily="18" charset="0"/>
              </a:rPr>
              <a:t>gây ung thư</a:t>
            </a:r>
            <a:endParaRPr lang="vi-VN" sz="2800" b="1" i="1">
              <a:solidFill>
                <a:schemeClr val="tx1"/>
              </a:solidFill>
              <a:effectLst/>
              <a:latin typeface="Times New Roman" pitchFamily="18" charset="0"/>
              <a:cs typeface="Times New Roman" pitchFamily="18" charset="0"/>
            </a:endParaRPr>
          </a:p>
        </p:txBody>
      </p:sp>
      <p:sp>
        <p:nvSpPr>
          <p:cNvPr id="83" name="Rectangle 82"/>
          <p:cNvSpPr/>
          <p:nvPr/>
        </p:nvSpPr>
        <p:spPr>
          <a:xfrm>
            <a:off x="7467601" y="5715000"/>
            <a:ext cx="1447800" cy="914400"/>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800" b="1" i="1">
                <a:solidFill>
                  <a:schemeClr val="tx1"/>
                </a:solidFill>
                <a:effectLst/>
                <a:latin typeface="Times New Roman" pitchFamily="18" charset="0"/>
                <a:cs typeface="Times New Roman" pitchFamily="18" charset="0"/>
              </a:rPr>
              <a:t>Bụi </a:t>
            </a:r>
            <a:r>
              <a:rPr lang="vi-VN" sz="2800" b="1" i="1" smtClean="0">
                <a:solidFill>
                  <a:schemeClr val="tx1"/>
                </a:solidFill>
                <a:effectLst/>
                <a:latin typeface="Times New Roman" pitchFamily="18" charset="0"/>
                <a:cs typeface="Times New Roman" pitchFamily="18" charset="0"/>
              </a:rPr>
              <a:t>gây xơ phổi</a:t>
            </a:r>
            <a:endParaRPr lang="vi-VN" sz="2800" b="1" i="1">
              <a:solidFill>
                <a:schemeClr val="tx1"/>
              </a:solidFill>
              <a:effectLst/>
              <a:latin typeface="Times New Roman" pitchFamily="18" charset="0"/>
              <a:cs typeface="Times New Roman" pitchFamily="18" charset="0"/>
            </a:endParaRPr>
          </a:p>
        </p:txBody>
      </p:sp>
      <p:cxnSp>
        <p:nvCxnSpPr>
          <p:cNvPr id="84" name="Straight Arrow Connector 83"/>
          <p:cNvCxnSpPr>
            <a:stCxn id="16" idx="2"/>
            <a:endCxn id="80" idx="0"/>
          </p:cNvCxnSpPr>
          <p:nvPr/>
        </p:nvCxnSpPr>
        <p:spPr>
          <a:xfrm flipH="1">
            <a:off x="1062105" y="4828975"/>
            <a:ext cx="3362528" cy="886025"/>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87" name="Straight Arrow Connector 86"/>
          <p:cNvCxnSpPr>
            <a:stCxn id="16" idx="2"/>
            <a:endCxn id="81" idx="0"/>
          </p:cNvCxnSpPr>
          <p:nvPr/>
        </p:nvCxnSpPr>
        <p:spPr>
          <a:xfrm flipH="1">
            <a:off x="3721554" y="4828975"/>
            <a:ext cx="703079" cy="886025"/>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90" name="Straight Arrow Connector 89"/>
          <p:cNvCxnSpPr>
            <a:stCxn id="16" idx="2"/>
            <a:endCxn id="82" idx="0"/>
          </p:cNvCxnSpPr>
          <p:nvPr/>
        </p:nvCxnSpPr>
        <p:spPr>
          <a:xfrm>
            <a:off x="4424633" y="4828975"/>
            <a:ext cx="1976099" cy="886025"/>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93" name="Straight Arrow Connector 92"/>
          <p:cNvCxnSpPr>
            <a:stCxn id="16" idx="2"/>
            <a:endCxn id="83" idx="0"/>
          </p:cNvCxnSpPr>
          <p:nvPr/>
        </p:nvCxnSpPr>
        <p:spPr>
          <a:xfrm>
            <a:off x="4424633" y="4828975"/>
            <a:ext cx="3766868" cy="886025"/>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693438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barn(inVertical)">
                                      <p:cBhvr>
                                        <p:cTn id="28" dur="500"/>
                                        <p:tgtEl>
                                          <p:spTgt spid="25"/>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barn(inVertical)">
                                      <p:cBhvr>
                                        <p:cTn id="33" dur="500"/>
                                        <p:tgtEl>
                                          <p:spTgt spid="26"/>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barn(inVertical)">
                                      <p:cBhvr>
                                        <p:cTn id="38" dur="500"/>
                                        <p:tgtEl>
                                          <p:spTgt spid="27"/>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wipe(down)">
                                      <p:cBhvr>
                                        <p:cTn id="43" dur="500"/>
                                        <p:tgtEl>
                                          <p:spTgt spid="62"/>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wipe(down)">
                                      <p:cBhvr>
                                        <p:cTn id="48" dur="500"/>
                                        <p:tgtEl>
                                          <p:spTgt spid="37"/>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wipe(down)">
                                      <p:cBhvr>
                                        <p:cTn id="53" dur="500"/>
                                        <p:tgtEl>
                                          <p:spTgt spid="40"/>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wipe(down)">
                                      <p:cBhvr>
                                        <p:cTn id="58" dur="500"/>
                                        <p:tgtEl>
                                          <p:spTgt spid="41"/>
                                        </p:tgtEl>
                                      </p:cBhvr>
                                    </p:animEffect>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80"/>
                                        </p:tgtEl>
                                        <p:attrNameLst>
                                          <p:attrName>style.visibility</p:attrName>
                                        </p:attrNameLst>
                                      </p:cBhvr>
                                      <p:to>
                                        <p:strVal val="visible"/>
                                      </p:to>
                                    </p:set>
                                    <p:animEffect transition="in" filter="fade">
                                      <p:cBhvr>
                                        <p:cTn id="63" dur="1000"/>
                                        <p:tgtEl>
                                          <p:spTgt spid="80"/>
                                        </p:tgtEl>
                                      </p:cBhvr>
                                    </p:animEffect>
                                    <p:anim calcmode="lin" valueType="num">
                                      <p:cBhvr>
                                        <p:cTn id="64" dur="1000" fill="hold"/>
                                        <p:tgtEl>
                                          <p:spTgt spid="80"/>
                                        </p:tgtEl>
                                        <p:attrNameLst>
                                          <p:attrName>ppt_x</p:attrName>
                                        </p:attrNameLst>
                                      </p:cBhvr>
                                      <p:tavLst>
                                        <p:tav tm="0">
                                          <p:val>
                                            <p:strVal val="#ppt_x"/>
                                          </p:val>
                                        </p:tav>
                                        <p:tav tm="100000">
                                          <p:val>
                                            <p:strVal val="#ppt_x"/>
                                          </p:val>
                                        </p:tav>
                                      </p:tavLst>
                                    </p:anim>
                                    <p:anim calcmode="lin" valueType="num">
                                      <p:cBhvr>
                                        <p:cTn id="65" dur="1000" fill="hold"/>
                                        <p:tgtEl>
                                          <p:spTgt spid="80"/>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81"/>
                                        </p:tgtEl>
                                        <p:attrNameLst>
                                          <p:attrName>style.visibility</p:attrName>
                                        </p:attrNameLst>
                                      </p:cBhvr>
                                      <p:to>
                                        <p:strVal val="visible"/>
                                      </p:to>
                                    </p:set>
                                    <p:animEffect transition="in" filter="fade">
                                      <p:cBhvr>
                                        <p:cTn id="70" dur="1000"/>
                                        <p:tgtEl>
                                          <p:spTgt spid="81"/>
                                        </p:tgtEl>
                                      </p:cBhvr>
                                    </p:animEffect>
                                    <p:anim calcmode="lin" valueType="num">
                                      <p:cBhvr>
                                        <p:cTn id="71" dur="1000" fill="hold"/>
                                        <p:tgtEl>
                                          <p:spTgt spid="81"/>
                                        </p:tgtEl>
                                        <p:attrNameLst>
                                          <p:attrName>ppt_x</p:attrName>
                                        </p:attrNameLst>
                                      </p:cBhvr>
                                      <p:tavLst>
                                        <p:tav tm="0">
                                          <p:val>
                                            <p:strVal val="#ppt_x"/>
                                          </p:val>
                                        </p:tav>
                                        <p:tav tm="100000">
                                          <p:val>
                                            <p:strVal val="#ppt_x"/>
                                          </p:val>
                                        </p:tav>
                                      </p:tavLst>
                                    </p:anim>
                                    <p:anim calcmode="lin" valueType="num">
                                      <p:cBhvr>
                                        <p:cTn id="72" dur="1000" fill="hold"/>
                                        <p:tgtEl>
                                          <p:spTgt spid="81"/>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82"/>
                                        </p:tgtEl>
                                        <p:attrNameLst>
                                          <p:attrName>style.visibility</p:attrName>
                                        </p:attrNameLst>
                                      </p:cBhvr>
                                      <p:to>
                                        <p:strVal val="visible"/>
                                      </p:to>
                                    </p:set>
                                    <p:animEffect transition="in" filter="fade">
                                      <p:cBhvr>
                                        <p:cTn id="77" dur="1000"/>
                                        <p:tgtEl>
                                          <p:spTgt spid="82"/>
                                        </p:tgtEl>
                                      </p:cBhvr>
                                    </p:animEffect>
                                    <p:anim calcmode="lin" valueType="num">
                                      <p:cBhvr>
                                        <p:cTn id="78" dur="1000" fill="hold"/>
                                        <p:tgtEl>
                                          <p:spTgt spid="82"/>
                                        </p:tgtEl>
                                        <p:attrNameLst>
                                          <p:attrName>ppt_x</p:attrName>
                                        </p:attrNameLst>
                                      </p:cBhvr>
                                      <p:tavLst>
                                        <p:tav tm="0">
                                          <p:val>
                                            <p:strVal val="#ppt_x"/>
                                          </p:val>
                                        </p:tav>
                                        <p:tav tm="100000">
                                          <p:val>
                                            <p:strVal val="#ppt_x"/>
                                          </p:val>
                                        </p:tav>
                                      </p:tavLst>
                                    </p:anim>
                                    <p:anim calcmode="lin" valueType="num">
                                      <p:cBhvr>
                                        <p:cTn id="79"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grpId="0" nodeType="clickEffect">
                                  <p:stCondLst>
                                    <p:cond delay="0"/>
                                  </p:stCondLst>
                                  <p:childTnLst>
                                    <p:set>
                                      <p:cBhvr>
                                        <p:cTn id="83" dur="1" fill="hold">
                                          <p:stCondLst>
                                            <p:cond delay="0"/>
                                          </p:stCondLst>
                                        </p:cTn>
                                        <p:tgtEl>
                                          <p:spTgt spid="83"/>
                                        </p:tgtEl>
                                        <p:attrNameLst>
                                          <p:attrName>style.visibility</p:attrName>
                                        </p:attrNameLst>
                                      </p:cBhvr>
                                      <p:to>
                                        <p:strVal val="visible"/>
                                      </p:to>
                                    </p:set>
                                    <p:animEffect transition="in" filter="fade">
                                      <p:cBhvr>
                                        <p:cTn id="84" dur="1000"/>
                                        <p:tgtEl>
                                          <p:spTgt spid="83"/>
                                        </p:tgtEl>
                                      </p:cBhvr>
                                    </p:animEffect>
                                    <p:anim calcmode="lin" valueType="num">
                                      <p:cBhvr>
                                        <p:cTn id="85" dur="1000" fill="hold"/>
                                        <p:tgtEl>
                                          <p:spTgt spid="83"/>
                                        </p:tgtEl>
                                        <p:attrNameLst>
                                          <p:attrName>ppt_x</p:attrName>
                                        </p:attrNameLst>
                                      </p:cBhvr>
                                      <p:tavLst>
                                        <p:tav tm="0">
                                          <p:val>
                                            <p:strVal val="#ppt_x"/>
                                          </p:val>
                                        </p:tav>
                                        <p:tav tm="100000">
                                          <p:val>
                                            <p:strVal val="#ppt_x"/>
                                          </p:val>
                                        </p:tav>
                                      </p:tavLst>
                                    </p:anim>
                                    <p:anim calcmode="lin" valueType="num">
                                      <p:cBhvr>
                                        <p:cTn id="86"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6" grpId="0" animBg="1"/>
      <p:bldP spid="25" grpId="0" animBg="1"/>
      <p:bldP spid="26" grpId="0" animBg="1"/>
      <p:bldP spid="27" grpId="0" animBg="1"/>
      <p:bldP spid="37" grpId="0" animBg="1"/>
      <p:bldP spid="40" grpId="0" animBg="1"/>
      <p:bldP spid="41" grpId="0" animBg="1"/>
      <p:bldP spid="62" grpId="0" animBg="1"/>
      <p:bldP spid="80" grpId="0" animBg="1"/>
      <p:bldP spid="81" grpId="0" animBg="1"/>
      <p:bldP spid="82" grpId="0" animBg="1"/>
      <p:bldP spid="8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2401" y="24285"/>
            <a:ext cx="8229600" cy="615553"/>
          </a:xfrm>
          <a:prstGeom prst="rect">
            <a:avLst/>
          </a:prstGeom>
          <a:noFill/>
        </p:spPr>
        <p:txBody>
          <a:bodyPr wrap="square" rtlCol="0">
            <a:spAutoFit/>
          </a:bodyPr>
          <a:lstStyle/>
          <a:p>
            <a:r>
              <a:rPr lang="en-US" sz="3400" b="1"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3.2. Ảnh hưởng của bụi</a:t>
            </a:r>
            <a:endParaRPr lang="vi-VN" sz="340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8" name="Rectangle 7"/>
          <p:cNvSpPr/>
          <p:nvPr/>
        </p:nvSpPr>
        <p:spPr>
          <a:xfrm>
            <a:off x="152401" y="2703766"/>
            <a:ext cx="1752599" cy="179203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vi-VN" sz="3800" b="1" i="1" smtClean="0">
                <a:latin typeface="Times New Roman" pitchFamily="18" charset="0"/>
                <a:cs typeface="Times New Roman" pitchFamily="18" charset="0"/>
              </a:rPr>
              <a:t>Tác hại của BỤI</a:t>
            </a:r>
            <a:endParaRPr lang="vi-VN" sz="3800" b="1" i="1">
              <a:latin typeface="Times New Roman" pitchFamily="18" charset="0"/>
              <a:cs typeface="Times New Roman" pitchFamily="18" charset="0"/>
            </a:endParaRPr>
          </a:p>
        </p:txBody>
      </p:sp>
      <p:sp>
        <p:nvSpPr>
          <p:cNvPr id="9" name="Rectangle 8"/>
          <p:cNvSpPr/>
          <p:nvPr/>
        </p:nvSpPr>
        <p:spPr>
          <a:xfrm>
            <a:off x="3078480" y="639838"/>
            <a:ext cx="2667000" cy="853923"/>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800" b="1" i="1"/>
              <a:t>Bệnh phổi nhiễm bụi</a:t>
            </a:r>
            <a:r>
              <a:rPr lang="vi-VN" sz="2800"/>
              <a:t> </a:t>
            </a:r>
            <a:endParaRPr lang="vi-VN" sz="2800" b="1" i="1">
              <a:solidFill>
                <a:schemeClr val="tx1"/>
              </a:solidFill>
              <a:effectLst/>
              <a:latin typeface="Times New Roman" pitchFamily="18" charset="0"/>
              <a:cs typeface="Times New Roman" pitchFamily="18" charset="0"/>
            </a:endParaRPr>
          </a:p>
        </p:txBody>
      </p:sp>
      <p:sp>
        <p:nvSpPr>
          <p:cNvPr id="10" name="Rectangle 9"/>
          <p:cNvSpPr/>
          <p:nvPr/>
        </p:nvSpPr>
        <p:spPr>
          <a:xfrm>
            <a:off x="3124200" y="1828800"/>
            <a:ext cx="2667000" cy="609600"/>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800" b="1" i="1"/>
              <a:t>Bệnh </a:t>
            </a:r>
            <a:r>
              <a:rPr lang="vi-VN" sz="2800" b="1" i="1" smtClean="0"/>
              <a:t>silic</a:t>
            </a:r>
            <a:endParaRPr lang="vi-VN" sz="2800" b="1" i="1">
              <a:solidFill>
                <a:schemeClr val="tx1"/>
              </a:solidFill>
              <a:effectLst/>
              <a:latin typeface="Times New Roman" pitchFamily="18" charset="0"/>
              <a:cs typeface="Times New Roman" pitchFamily="18" charset="0"/>
            </a:endParaRPr>
          </a:p>
        </p:txBody>
      </p:sp>
      <p:sp>
        <p:nvSpPr>
          <p:cNvPr id="11" name="Rectangle 10"/>
          <p:cNvSpPr/>
          <p:nvPr/>
        </p:nvSpPr>
        <p:spPr>
          <a:xfrm>
            <a:off x="3113314" y="2740347"/>
            <a:ext cx="2667000" cy="853923"/>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800" b="1" i="1"/>
              <a:t>Bệnh đường </a:t>
            </a:r>
            <a:endParaRPr lang="vi-VN" sz="2800" b="1" i="1" smtClean="0"/>
          </a:p>
          <a:p>
            <a:pPr algn="ctr"/>
            <a:r>
              <a:rPr lang="vi-VN" sz="2800" b="1" i="1" smtClean="0"/>
              <a:t>hô </a:t>
            </a:r>
            <a:r>
              <a:rPr lang="vi-VN" sz="2800" b="1" i="1"/>
              <a:t>hấp</a:t>
            </a:r>
            <a:r>
              <a:rPr lang="vi-VN" sz="2800"/>
              <a:t> </a:t>
            </a:r>
            <a:endParaRPr lang="vi-VN" sz="2800" b="1" i="1">
              <a:solidFill>
                <a:schemeClr val="tx1"/>
              </a:solidFill>
              <a:effectLst/>
              <a:latin typeface="Times New Roman" pitchFamily="18" charset="0"/>
              <a:cs typeface="Times New Roman" pitchFamily="18" charset="0"/>
            </a:endParaRPr>
          </a:p>
        </p:txBody>
      </p:sp>
      <p:sp>
        <p:nvSpPr>
          <p:cNvPr id="12" name="Rectangle 11"/>
          <p:cNvSpPr/>
          <p:nvPr/>
        </p:nvSpPr>
        <p:spPr>
          <a:xfrm>
            <a:off x="3117669" y="3886199"/>
            <a:ext cx="2667000" cy="609601"/>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800" b="1" i="1"/>
              <a:t>Bệnh ngoài da</a:t>
            </a:r>
            <a:endParaRPr lang="vi-VN" sz="2800" b="1" i="1">
              <a:solidFill>
                <a:schemeClr val="tx1"/>
              </a:solidFill>
              <a:effectLst/>
              <a:latin typeface="Times New Roman" pitchFamily="18" charset="0"/>
              <a:cs typeface="Times New Roman" pitchFamily="18" charset="0"/>
            </a:endParaRPr>
          </a:p>
        </p:txBody>
      </p:sp>
      <p:sp>
        <p:nvSpPr>
          <p:cNvPr id="13" name="Rectangle 12"/>
          <p:cNvSpPr/>
          <p:nvPr/>
        </p:nvSpPr>
        <p:spPr>
          <a:xfrm>
            <a:off x="3124200" y="4800600"/>
            <a:ext cx="2667000" cy="853923"/>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800" b="1" i="1"/>
              <a:t>Chấn thương mắt</a:t>
            </a:r>
            <a:endParaRPr lang="vi-VN" sz="2800" b="1" i="1">
              <a:solidFill>
                <a:schemeClr val="tx1"/>
              </a:solidFill>
              <a:effectLst/>
              <a:latin typeface="Times New Roman" pitchFamily="18" charset="0"/>
              <a:cs typeface="Times New Roman" pitchFamily="18" charset="0"/>
            </a:endParaRPr>
          </a:p>
        </p:txBody>
      </p:sp>
      <p:sp>
        <p:nvSpPr>
          <p:cNvPr id="14" name="Rectangle 13"/>
          <p:cNvSpPr/>
          <p:nvPr/>
        </p:nvSpPr>
        <p:spPr>
          <a:xfrm>
            <a:off x="3124200" y="5944082"/>
            <a:ext cx="2667000" cy="853923"/>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800" b="1" i="1"/>
              <a:t>Bệnh ở đường tiêu hoá</a:t>
            </a:r>
            <a:endParaRPr lang="vi-VN" sz="2800" b="1" i="1">
              <a:solidFill>
                <a:schemeClr val="tx1"/>
              </a:solidFill>
              <a:effectLst/>
              <a:latin typeface="Times New Roman" pitchFamily="18" charset="0"/>
              <a:cs typeface="Times New Roman" pitchFamily="18" charset="0"/>
            </a:endParaRPr>
          </a:p>
        </p:txBody>
      </p:sp>
      <p:sp>
        <p:nvSpPr>
          <p:cNvPr id="15" name="Rectangle 14"/>
          <p:cNvSpPr/>
          <p:nvPr/>
        </p:nvSpPr>
        <p:spPr>
          <a:xfrm>
            <a:off x="6096000" y="54059"/>
            <a:ext cx="2667000" cy="1265163"/>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400" smtClean="0"/>
              <a:t>Khai </a:t>
            </a:r>
            <a:r>
              <a:rPr lang="vi-VN" sz="2400"/>
              <a:t>thác, chế biến, vận chuyển quặng, đá, kim loại, </a:t>
            </a:r>
            <a:r>
              <a:rPr lang="vi-VN" sz="2400" smtClean="0"/>
              <a:t>than..</a:t>
            </a:r>
            <a:endParaRPr lang="vi-VN" sz="2400" b="1" i="1">
              <a:solidFill>
                <a:schemeClr val="tx1"/>
              </a:solidFill>
              <a:effectLst/>
              <a:latin typeface="Times New Roman" pitchFamily="18" charset="0"/>
              <a:cs typeface="Times New Roman" pitchFamily="18" charset="0"/>
            </a:endParaRPr>
          </a:p>
        </p:txBody>
      </p:sp>
      <p:sp>
        <p:nvSpPr>
          <p:cNvPr id="16" name="Rectangle 15"/>
          <p:cNvSpPr/>
          <p:nvPr/>
        </p:nvSpPr>
        <p:spPr>
          <a:xfrm>
            <a:off x="6070964" y="1478038"/>
            <a:ext cx="2667000" cy="960362"/>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400" smtClean="0"/>
              <a:t>Thợ </a:t>
            </a:r>
            <a:r>
              <a:rPr lang="vi-VN" sz="2400"/>
              <a:t>khoan đá, thợ mỏ, </a:t>
            </a:r>
            <a:r>
              <a:rPr lang="vi-VN" sz="2400" smtClean="0"/>
              <a:t>thợ làm </a:t>
            </a:r>
            <a:r>
              <a:rPr lang="vi-VN" sz="2400"/>
              <a:t>gốm sứ</a:t>
            </a:r>
            <a:endParaRPr lang="vi-VN" sz="2400" b="1" i="1">
              <a:solidFill>
                <a:schemeClr val="tx1"/>
              </a:solidFill>
              <a:effectLst/>
              <a:latin typeface="Times New Roman" pitchFamily="18" charset="0"/>
              <a:cs typeface="Times New Roman" pitchFamily="18" charset="0"/>
            </a:endParaRPr>
          </a:p>
        </p:txBody>
      </p:sp>
      <p:sp>
        <p:nvSpPr>
          <p:cNvPr id="17" name="Rectangle 16"/>
          <p:cNvSpPr/>
          <p:nvPr/>
        </p:nvSpPr>
        <p:spPr>
          <a:xfrm>
            <a:off x="6119949" y="2438400"/>
            <a:ext cx="2667000" cy="960362"/>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400"/>
              <a:t>viêm mũi, họng, phế </a:t>
            </a:r>
            <a:r>
              <a:rPr lang="vi-VN" sz="2400" smtClean="0"/>
              <a:t>quản,..</a:t>
            </a:r>
            <a:endParaRPr lang="vi-VN" sz="2400" b="1" i="1">
              <a:solidFill>
                <a:schemeClr val="tx1"/>
              </a:solidFill>
              <a:effectLst/>
              <a:latin typeface="Times New Roman" pitchFamily="18" charset="0"/>
              <a:cs typeface="Times New Roman" pitchFamily="18" charset="0"/>
            </a:endParaRPr>
          </a:p>
        </p:txBody>
      </p:sp>
      <p:sp>
        <p:nvSpPr>
          <p:cNvPr id="18" name="Rectangle 17"/>
          <p:cNvSpPr/>
          <p:nvPr/>
        </p:nvSpPr>
        <p:spPr>
          <a:xfrm>
            <a:off x="6091646" y="3535438"/>
            <a:ext cx="3052354" cy="960362"/>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400" smtClean="0"/>
              <a:t>Bệnh </a:t>
            </a:r>
            <a:r>
              <a:rPr lang="vi-VN" sz="2400"/>
              <a:t>mụn nhọt, lở loét như bụi vôi, thiếc, thuốc trừ sâu</a:t>
            </a:r>
            <a:endParaRPr lang="vi-VN" sz="2400" b="1" i="1">
              <a:solidFill>
                <a:schemeClr val="tx1"/>
              </a:solidFill>
              <a:effectLst/>
              <a:latin typeface="Times New Roman" pitchFamily="18" charset="0"/>
              <a:cs typeface="Times New Roman" pitchFamily="18" charset="0"/>
            </a:endParaRPr>
          </a:p>
        </p:txBody>
      </p:sp>
      <p:sp>
        <p:nvSpPr>
          <p:cNvPr id="19" name="Rectangle 18"/>
          <p:cNvSpPr/>
          <p:nvPr/>
        </p:nvSpPr>
        <p:spPr>
          <a:xfrm>
            <a:off x="6091646" y="5654522"/>
            <a:ext cx="3052354" cy="1203477"/>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400" smtClean="0"/>
              <a:t>Bụi kim loại vào dạ </a:t>
            </a:r>
            <a:r>
              <a:rPr lang="vi-VN" sz="2400"/>
              <a:t>dày gây tổn thương niêm mạc, rối loại tiêu hoá.</a:t>
            </a:r>
            <a:endParaRPr lang="vi-VN" sz="2400" b="1" i="1">
              <a:solidFill>
                <a:schemeClr val="tx1"/>
              </a:solidFill>
              <a:effectLst/>
              <a:latin typeface="Times New Roman" pitchFamily="18" charset="0"/>
              <a:cs typeface="Times New Roman" pitchFamily="18" charset="0"/>
            </a:endParaRPr>
          </a:p>
        </p:txBody>
      </p:sp>
      <p:sp>
        <p:nvSpPr>
          <p:cNvPr id="20" name="Rectangle 19"/>
          <p:cNvSpPr/>
          <p:nvPr/>
        </p:nvSpPr>
        <p:spPr>
          <a:xfrm>
            <a:off x="6101444" y="4648441"/>
            <a:ext cx="3052354" cy="960362"/>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400"/>
              <a:t>viêm mi </a:t>
            </a:r>
            <a:r>
              <a:rPr lang="vi-VN" sz="2400" smtClean="0"/>
              <a:t>mắt, </a:t>
            </a:r>
            <a:r>
              <a:rPr lang="vi-VN" sz="2400"/>
              <a:t>mộng </a:t>
            </a:r>
            <a:r>
              <a:rPr lang="vi-VN" sz="2400" smtClean="0"/>
              <a:t>thịt,mù mắt</a:t>
            </a:r>
            <a:endParaRPr lang="vi-VN" sz="2400" b="1" i="1">
              <a:solidFill>
                <a:schemeClr val="tx1"/>
              </a:solidFill>
              <a:effectLst/>
              <a:latin typeface="Times New Roman" pitchFamily="18" charset="0"/>
              <a:cs typeface="Times New Roman" pitchFamily="18" charset="0"/>
            </a:endParaRPr>
          </a:p>
        </p:txBody>
      </p:sp>
      <p:cxnSp>
        <p:nvCxnSpPr>
          <p:cNvPr id="21" name="Straight Arrow Connector 20"/>
          <p:cNvCxnSpPr>
            <a:stCxn id="8" idx="3"/>
            <a:endCxn id="9" idx="1"/>
          </p:cNvCxnSpPr>
          <p:nvPr/>
        </p:nvCxnSpPr>
        <p:spPr>
          <a:xfrm flipV="1">
            <a:off x="1905000" y="1066800"/>
            <a:ext cx="1173480" cy="2532983"/>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22" name="Straight Arrow Connector 21"/>
          <p:cNvCxnSpPr>
            <a:stCxn id="8" idx="3"/>
            <a:endCxn id="10" idx="1"/>
          </p:cNvCxnSpPr>
          <p:nvPr/>
        </p:nvCxnSpPr>
        <p:spPr>
          <a:xfrm flipV="1">
            <a:off x="1905000" y="2133600"/>
            <a:ext cx="1219200" cy="1466183"/>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27" name="Straight Arrow Connector 26"/>
          <p:cNvCxnSpPr>
            <a:stCxn id="8" idx="3"/>
            <a:endCxn id="11" idx="1"/>
          </p:cNvCxnSpPr>
          <p:nvPr/>
        </p:nvCxnSpPr>
        <p:spPr>
          <a:xfrm flipV="1">
            <a:off x="1905000" y="3167309"/>
            <a:ext cx="1208314" cy="432474"/>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30" name="Straight Arrow Connector 29"/>
          <p:cNvCxnSpPr>
            <a:stCxn id="8" idx="3"/>
            <a:endCxn id="12" idx="1"/>
          </p:cNvCxnSpPr>
          <p:nvPr/>
        </p:nvCxnSpPr>
        <p:spPr>
          <a:xfrm>
            <a:off x="1905000" y="3599783"/>
            <a:ext cx="1212669" cy="591217"/>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33" name="Straight Arrow Connector 32"/>
          <p:cNvCxnSpPr>
            <a:stCxn id="8" idx="3"/>
            <a:endCxn id="13" idx="1"/>
          </p:cNvCxnSpPr>
          <p:nvPr/>
        </p:nvCxnSpPr>
        <p:spPr>
          <a:xfrm>
            <a:off x="1905000" y="3599783"/>
            <a:ext cx="1219200" cy="1627779"/>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36" name="Straight Arrow Connector 35"/>
          <p:cNvCxnSpPr>
            <a:stCxn id="8" idx="3"/>
            <a:endCxn id="14" idx="1"/>
          </p:cNvCxnSpPr>
          <p:nvPr/>
        </p:nvCxnSpPr>
        <p:spPr>
          <a:xfrm>
            <a:off x="1905000" y="3599783"/>
            <a:ext cx="1219200" cy="2771261"/>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2368307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arn(inVertical)">
                                      <p:cBhvr>
                                        <p:cTn id="28" dur="500"/>
                                        <p:tgtEl>
                                          <p:spTgt spid="16"/>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fill="hold"/>
                                        <p:tgtEl>
                                          <p:spTgt spid="17"/>
                                        </p:tgtEl>
                                        <p:attrNameLst>
                                          <p:attrName>ppt_x</p:attrName>
                                        </p:attrNameLst>
                                      </p:cBhvr>
                                      <p:tavLst>
                                        <p:tav tm="0">
                                          <p:val>
                                            <p:strVal val="#ppt_x"/>
                                          </p:val>
                                        </p:tav>
                                        <p:tav tm="100000">
                                          <p:val>
                                            <p:strVal val="#ppt_x"/>
                                          </p:val>
                                        </p:tav>
                                      </p:tavLst>
                                    </p:anim>
                                    <p:anim calcmode="lin" valueType="num">
                                      <p:cBhvr additive="base">
                                        <p:cTn id="4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1000"/>
                                        <p:tgtEl>
                                          <p:spTgt spid="18"/>
                                        </p:tgtEl>
                                      </p:cBhvr>
                                    </p:animEffect>
                                    <p:anim calcmode="lin" valueType="num">
                                      <p:cBhvr>
                                        <p:cTn id="53" dur="1000" fill="hold"/>
                                        <p:tgtEl>
                                          <p:spTgt spid="18"/>
                                        </p:tgtEl>
                                        <p:attrNameLst>
                                          <p:attrName>ppt_x</p:attrName>
                                        </p:attrNameLst>
                                      </p:cBhvr>
                                      <p:tavLst>
                                        <p:tav tm="0">
                                          <p:val>
                                            <p:strVal val="#ppt_x"/>
                                          </p:val>
                                        </p:tav>
                                        <p:tav tm="100000">
                                          <p:val>
                                            <p:strVal val="#ppt_x"/>
                                          </p:val>
                                        </p:tav>
                                      </p:tavLst>
                                    </p:anim>
                                    <p:anim calcmode="lin" valueType="num">
                                      <p:cBhvr>
                                        <p:cTn id="5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fade">
                                      <p:cBhvr>
                                        <p:cTn id="59" dur="1000"/>
                                        <p:tgtEl>
                                          <p:spTgt spid="13"/>
                                        </p:tgtEl>
                                      </p:cBhvr>
                                    </p:animEffect>
                                    <p:anim calcmode="lin" valueType="num">
                                      <p:cBhvr>
                                        <p:cTn id="60" dur="1000" fill="hold"/>
                                        <p:tgtEl>
                                          <p:spTgt spid="13"/>
                                        </p:tgtEl>
                                        <p:attrNameLst>
                                          <p:attrName>ppt_x</p:attrName>
                                        </p:attrNameLst>
                                      </p:cBhvr>
                                      <p:tavLst>
                                        <p:tav tm="0">
                                          <p:val>
                                            <p:strVal val="#ppt_x"/>
                                          </p:val>
                                        </p:tav>
                                        <p:tav tm="100000">
                                          <p:val>
                                            <p:strVal val="#ppt_x"/>
                                          </p:val>
                                        </p:tav>
                                      </p:tavLst>
                                    </p:anim>
                                    <p:anim calcmode="lin" valueType="num">
                                      <p:cBhvr>
                                        <p:cTn id="6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grpId="0" nodeType="click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fade">
                                      <p:cBhvr>
                                        <p:cTn id="66" dur="1000"/>
                                        <p:tgtEl>
                                          <p:spTgt spid="20"/>
                                        </p:tgtEl>
                                      </p:cBhvr>
                                    </p:animEffect>
                                    <p:anim calcmode="lin" valueType="num">
                                      <p:cBhvr>
                                        <p:cTn id="67" dur="1000" fill="hold"/>
                                        <p:tgtEl>
                                          <p:spTgt spid="20"/>
                                        </p:tgtEl>
                                        <p:attrNameLst>
                                          <p:attrName>ppt_x</p:attrName>
                                        </p:attrNameLst>
                                      </p:cBhvr>
                                      <p:tavLst>
                                        <p:tav tm="0">
                                          <p:val>
                                            <p:strVal val="#ppt_x"/>
                                          </p:val>
                                        </p:tav>
                                        <p:tav tm="100000">
                                          <p:val>
                                            <p:strVal val="#ppt_x"/>
                                          </p:val>
                                        </p:tav>
                                      </p:tavLst>
                                    </p:anim>
                                    <p:anim calcmode="lin" valueType="num">
                                      <p:cBhvr>
                                        <p:cTn id="6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2" presetClass="entr" presetSubtype="0" fill="hold" grpId="0" nodeType="click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fade">
                                      <p:cBhvr>
                                        <p:cTn id="73" dur="1000"/>
                                        <p:tgtEl>
                                          <p:spTgt spid="14"/>
                                        </p:tgtEl>
                                      </p:cBhvr>
                                    </p:animEffect>
                                    <p:anim calcmode="lin" valueType="num">
                                      <p:cBhvr>
                                        <p:cTn id="74" dur="1000" fill="hold"/>
                                        <p:tgtEl>
                                          <p:spTgt spid="14"/>
                                        </p:tgtEl>
                                        <p:attrNameLst>
                                          <p:attrName>ppt_x</p:attrName>
                                        </p:attrNameLst>
                                      </p:cBhvr>
                                      <p:tavLst>
                                        <p:tav tm="0">
                                          <p:val>
                                            <p:strVal val="#ppt_x"/>
                                          </p:val>
                                        </p:tav>
                                        <p:tav tm="100000">
                                          <p:val>
                                            <p:strVal val="#ppt_x"/>
                                          </p:val>
                                        </p:tav>
                                      </p:tavLst>
                                    </p:anim>
                                    <p:anim calcmode="lin" valueType="num">
                                      <p:cBhvr>
                                        <p:cTn id="7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grpId="0" nodeType="click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fade">
                                      <p:cBhvr>
                                        <p:cTn id="80" dur="1000"/>
                                        <p:tgtEl>
                                          <p:spTgt spid="19"/>
                                        </p:tgtEl>
                                      </p:cBhvr>
                                    </p:animEffect>
                                    <p:anim calcmode="lin" valueType="num">
                                      <p:cBhvr>
                                        <p:cTn id="81" dur="1000" fill="hold"/>
                                        <p:tgtEl>
                                          <p:spTgt spid="19"/>
                                        </p:tgtEl>
                                        <p:attrNameLst>
                                          <p:attrName>ppt_x</p:attrName>
                                        </p:attrNameLst>
                                      </p:cBhvr>
                                      <p:tavLst>
                                        <p:tav tm="0">
                                          <p:val>
                                            <p:strVal val="#ppt_x"/>
                                          </p:val>
                                        </p:tav>
                                        <p:tav tm="100000">
                                          <p:val>
                                            <p:strVal val="#ppt_x"/>
                                          </p:val>
                                        </p:tav>
                                      </p:tavLst>
                                    </p:anim>
                                    <p:anim calcmode="lin" valueType="num">
                                      <p:cBhvr>
                                        <p:cTn id="82"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76200"/>
            <a:ext cx="8229600" cy="615553"/>
          </a:xfrm>
          <a:prstGeom prst="rect">
            <a:avLst/>
          </a:prstGeom>
          <a:noFill/>
        </p:spPr>
        <p:txBody>
          <a:bodyPr wrap="square" rtlCol="0">
            <a:spAutoFit/>
          </a:bodyPr>
          <a:lstStyle/>
          <a:p>
            <a:pPr algn="ctr"/>
            <a:r>
              <a:rPr lang="en-US" sz="3400" b="1"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3.3. Phòng chống bụi trong sản xuất</a:t>
            </a:r>
            <a:endParaRPr lang="vi-VN" sz="340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Rectangle 3"/>
          <p:cNvSpPr/>
          <p:nvPr/>
        </p:nvSpPr>
        <p:spPr>
          <a:xfrm>
            <a:off x="2177" y="2577738"/>
            <a:ext cx="2209800" cy="1600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b="1" smtClean="0">
                <a:solidFill>
                  <a:schemeClr val="tx1"/>
                </a:solidFill>
              </a:rPr>
              <a:t>BIỆN PHÁP PHÒNG CHỐNG</a:t>
            </a:r>
            <a:endParaRPr lang="vi-VN" sz="2800" b="1">
              <a:solidFill>
                <a:schemeClr val="tx1"/>
              </a:solidFill>
            </a:endParaRPr>
          </a:p>
        </p:txBody>
      </p:sp>
      <p:sp>
        <p:nvSpPr>
          <p:cNvPr id="5" name="Rectangle 4"/>
          <p:cNvSpPr/>
          <p:nvPr/>
        </p:nvSpPr>
        <p:spPr>
          <a:xfrm>
            <a:off x="2971800" y="990600"/>
            <a:ext cx="2781300" cy="984069"/>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vi-VN" sz="2800" b="1"/>
              <a:t>Biện pháp chung</a:t>
            </a:r>
          </a:p>
        </p:txBody>
      </p:sp>
      <p:sp>
        <p:nvSpPr>
          <p:cNvPr id="10" name="Rectangle 9"/>
          <p:cNvSpPr/>
          <p:nvPr/>
        </p:nvSpPr>
        <p:spPr>
          <a:xfrm>
            <a:off x="2971800" y="2446141"/>
            <a:ext cx="2781300" cy="131717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vi-VN" sz="2800" b="1"/>
              <a:t>Thay đổi phương pháp công nghệ</a:t>
            </a:r>
            <a:endParaRPr lang="vi-VN" sz="2800" b="1" i="1">
              <a:solidFill>
                <a:schemeClr val="tx1"/>
              </a:solidFill>
            </a:endParaRPr>
          </a:p>
        </p:txBody>
      </p:sp>
      <p:sp>
        <p:nvSpPr>
          <p:cNvPr id="11" name="Rectangle 10"/>
          <p:cNvSpPr/>
          <p:nvPr/>
        </p:nvSpPr>
        <p:spPr>
          <a:xfrm>
            <a:off x="2971800" y="4003289"/>
            <a:ext cx="2781300" cy="984069"/>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vi-VN" sz="2800" b="1"/>
              <a:t> Đề phòng bụi cháy nổ</a:t>
            </a:r>
            <a:endParaRPr lang="vi-VN" sz="2800" b="1" i="1">
              <a:solidFill>
                <a:schemeClr val="tx1"/>
              </a:solidFill>
            </a:endParaRPr>
          </a:p>
        </p:txBody>
      </p:sp>
      <p:sp>
        <p:nvSpPr>
          <p:cNvPr id="12" name="Rectangle 11"/>
          <p:cNvSpPr/>
          <p:nvPr/>
        </p:nvSpPr>
        <p:spPr>
          <a:xfrm>
            <a:off x="3048000" y="5489664"/>
            <a:ext cx="2781300" cy="984069"/>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vi-VN" sz="2800" b="1"/>
              <a:t>Vệ sinh cá nhân</a:t>
            </a:r>
            <a:endParaRPr lang="vi-VN" sz="2800" b="1" i="1">
              <a:solidFill>
                <a:schemeClr val="tx1"/>
              </a:solidFill>
            </a:endParaRPr>
          </a:p>
        </p:txBody>
      </p:sp>
      <p:sp>
        <p:nvSpPr>
          <p:cNvPr id="13" name="Rectangle 12"/>
          <p:cNvSpPr/>
          <p:nvPr/>
        </p:nvSpPr>
        <p:spPr>
          <a:xfrm>
            <a:off x="6311537" y="850052"/>
            <a:ext cx="2667000" cy="1265163"/>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marL="342900" indent="-342900">
              <a:buFontTx/>
              <a:buChar char="-"/>
            </a:pPr>
            <a:r>
              <a:rPr lang="vi-VN" sz="2400" smtClean="0"/>
              <a:t>Cơ </a:t>
            </a:r>
            <a:r>
              <a:rPr lang="vi-VN" sz="2400"/>
              <a:t>khí hoá và tự động </a:t>
            </a:r>
            <a:r>
              <a:rPr lang="vi-VN" sz="2400" smtClean="0"/>
              <a:t>hoá</a:t>
            </a:r>
          </a:p>
          <a:p>
            <a:pPr marL="342900" indent="-342900">
              <a:buFontTx/>
              <a:buChar char="-"/>
            </a:pPr>
            <a:r>
              <a:rPr lang="vi-VN" sz="2400"/>
              <a:t>Bao kín thiết bị</a:t>
            </a:r>
            <a:endParaRPr lang="vi-VN" sz="2400" b="1" i="1">
              <a:solidFill>
                <a:schemeClr val="tx1"/>
              </a:solidFill>
              <a:effectLst/>
              <a:latin typeface="Times New Roman" pitchFamily="18" charset="0"/>
              <a:cs typeface="Times New Roman" pitchFamily="18" charset="0"/>
            </a:endParaRPr>
          </a:p>
        </p:txBody>
      </p:sp>
      <p:sp>
        <p:nvSpPr>
          <p:cNvPr id="14" name="Rectangle 13"/>
          <p:cNvSpPr/>
          <p:nvPr/>
        </p:nvSpPr>
        <p:spPr>
          <a:xfrm>
            <a:off x="6324600" y="2437432"/>
            <a:ext cx="2819400" cy="1265163"/>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marL="342900" indent="-342900">
              <a:buFontTx/>
              <a:buChar char="-"/>
            </a:pPr>
            <a:r>
              <a:rPr lang="vi-VN" sz="2400"/>
              <a:t>Thay thế các vật liệu ít bụi, ít </a:t>
            </a:r>
            <a:r>
              <a:rPr lang="vi-VN" sz="2400" smtClean="0"/>
              <a:t>độc</a:t>
            </a:r>
          </a:p>
          <a:p>
            <a:pPr marL="342900" indent="-342900">
              <a:buFontTx/>
              <a:buChar char="-"/>
            </a:pPr>
            <a:r>
              <a:rPr lang="vi-VN" sz="2400" smtClean="0"/>
              <a:t>Thông gió hút bụi</a:t>
            </a:r>
            <a:endParaRPr lang="vi-VN" sz="2400"/>
          </a:p>
        </p:txBody>
      </p:sp>
      <p:sp>
        <p:nvSpPr>
          <p:cNvPr id="15" name="Rectangle 14"/>
          <p:cNvSpPr/>
          <p:nvPr/>
        </p:nvSpPr>
        <p:spPr>
          <a:xfrm>
            <a:off x="6359434" y="4061583"/>
            <a:ext cx="2653937" cy="924319"/>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r>
              <a:rPr lang="vi-VN" sz="2400"/>
              <a:t>Theo dõi nồng </a:t>
            </a:r>
            <a:r>
              <a:rPr lang="vi-VN" sz="2400" smtClean="0"/>
              <a:t>độ bụi </a:t>
            </a:r>
            <a:r>
              <a:rPr lang="vi-VN" sz="2400"/>
              <a:t>ở giới hạn nổ</a:t>
            </a:r>
          </a:p>
        </p:txBody>
      </p:sp>
      <p:sp>
        <p:nvSpPr>
          <p:cNvPr id="16" name="Rectangle 15"/>
          <p:cNvSpPr/>
          <p:nvPr/>
        </p:nvSpPr>
        <p:spPr>
          <a:xfrm>
            <a:off x="6019800" y="5105400"/>
            <a:ext cx="2982686" cy="1752600"/>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marL="342900" indent="-342900">
              <a:buFontTx/>
              <a:buChar char="-"/>
            </a:pPr>
            <a:r>
              <a:rPr lang="vi-VN" sz="2400" smtClean="0"/>
              <a:t>Đồ bảo hộ</a:t>
            </a:r>
          </a:p>
          <a:p>
            <a:pPr marL="342900" indent="-342900">
              <a:buFontTx/>
              <a:buChar char="-"/>
            </a:pPr>
            <a:r>
              <a:rPr lang="vi-VN" sz="2400" smtClean="0"/>
              <a:t>Ăn uống tránh nơi làm việc</a:t>
            </a:r>
          </a:p>
          <a:p>
            <a:pPr marL="342900" indent="-342900">
              <a:buFontTx/>
              <a:buChar char="-"/>
            </a:pPr>
            <a:r>
              <a:rPr lang="vi-VN" sz="2400" smtClean="0"/>
              <a:t>Khám bệnh định kỳ</a:t>
            </a:r>
            <a:endParaRPr lang="vi-VN" sz="2400"/>
          </a:p>
        </p:txBody>
      </p:sp>
      <p:cxnSp>
        <p:nvCxnSpPr>
          <p:cNvPr id="17" name="Straight Arrow Connector 16"/>
          <p:cNvCxnSpPr>
            <a:stCxn id="4" idx="3"/>
            <a:endCxn id="5" idx="1"/>
          </p:cNvCxnSpPr>
          <p:nvPr/>
        </p:nvCxnSpPr>
        <p:spPr>
          <a:xfrm flipV="1">
            <a:off x="2211977" y="1482635"/>
            <a:ext cx="759823" cy="1895203"/>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20" name="Straight Arrow Connector 19"/>
          <p:cNvCxnSpPr>
            <a:stCxn id="4" idx="3"/>
            <a:endCxn id="10" idx="1"/>
          </p:cNvCxnSpPr>
          <p:nvPr/>
        </p:nvCxnSpPr>
        <p:spPr>
          <a:xfrm flipV="1">
            <a:off x="2211977" y="3104726"/>
            <a:ext cx="759823" cy="273112"/>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23" name="Straight Arrow Connector 22"/>
          <p:cNvCxnSpPr>
            <a:stCxn id="4" idx="3"/>
            <a:endCxn id="11" idx="1"/>
          </p:cNvCxnSpPr>
          <p:nvPr/>
        </p:nvCxnSpPr>
        <p:spPr>
          <a:xfrm>
            <a:off x="2211977" y="3377838"/>
            <a:ext cx="759823" cy="1117486"/>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26" name="Straight Arrow Connector 25"/>
          <p:cNvCxnSpPr>
            <a:stCxn id="4" idx="3"/>
            <a:endCxn id="12" idx="1"/>
          </p:cNvCxnSpPr>
          <p:nvPr/>
        </p:nvCxnSpPr>
        <p:spPr>
          <a:xfrm>
            <a:off x="2211977" y="3377838"/>
            <a:ext cx="836023" cy="2603861"/>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2264371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000"/>
                                        <p:tgtEl>
                                          <p:spTgt spid="16"/>
                                        </p:tgtEl>
                                      </p:cBhvr>
                                    </p:animEffect>
                                    <p:anim calcmode="lin" valueType="num">
                                      <p:cBhvr>
                                        <p:cTn id="29" dur="1000" fill="hold"/>
                                        <p:tgtEl>
                                          <p:spTgt spid="16"/>
                                        </p:tgtEl>
                                        <p:attrNameLst>
                                          <p:attrName>ppt_x</p:attrName>
                                        </p:attrNameLst>
                                      </p:cBhvr>
                                      <p:tavLst>
                                        <p:tav tm="0">
                                          <p:val>
                                            <p:strVal val="#ppt_x"/>
                                          </p:val>
                                        </p:tav>
                                        <p:tav tm="100000">
                                          <p:val>
                                            <p:strVal val="#ppt_x"/>
                                          </p:val>
                                        </p:tav>
                                      </p:tavLst>
                                    </p:anim>
                                    <p:anim calcmode="lin" valueType="num">
                                      <p:cBhvr>
                                        <p:cTn id="3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1000"/>
                                        <p:tgtEl>
                                          <p:spTgt spid="11"/>
                                        </p:tgtEl>
                                      </p:cBhvr>
                                    </p:animEffect>
                                    <p:anim calcmode="lin" valueType="num">
                                      <p:cBhvr>
                                        <p:cTn id="50" dur="1000" fill="hold"/>
                                        <p:tgtEl>
                                          <p:spTgt spid="11"/>
                                        </p:tgtEl>
                                        <p:attrNameLst>
                                          <p:attrName>ppt_x</p:attrName>
                                        </p:attrNameLst>
                                      </p:cBhvr>
                                      <p:tavLst>
                                        <p:tav tm="0">
                                          <p:val>
                                            <p:strVal val="#ppt_x"/>
                                          </p:val>
                                        </p:tav>
                                        <p:tav tm="100000">
                                          <p:val>
                                            <p:strVal val="#ppt_x"/>
                                          </p:val>
                                        </p:tav>
                                      </p:tavLst>
                                    </p:anim>
                                    <p:anim calcmode="lin" valueType="num">
                                      <p:cBhvr>
                                        <p:cTn id="5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1000"/>
                                        <p:tgtEl>
                                          <p:spTgt spid="12"/>
                                        </p:tgtEl>
                                      </p:cBhvr>
                                    </p:animEffect>
                                    <p:anim calcmode="lin" valueType="num">
                                      <p:cBhvr>
                                        <p:cTn id="57" dur="1000" fill="hold"/>
                                        <p:tgtEl>
                                          <p:spTgt spid="12"/>
                                        </p:tgtEl>
                                        <p:attrNameLst>
                                          <p:attrName>ppt_x</p:attrName>
                                        </p:attrNameLst>
                                      </p:cBhvr>
                                      <p:tavLst>
                                        <p:tav tm="0">
                                          <p:val>
                                            <p:strVal val="#ppt_x"/>
                                          </p:val>
                                        </p:tav>
                                        <p:tav tm="100000">
                                          <p:val>
                                            <p:strVal val="#ppt_x"/>
                                          </p:val>
                                        </p:tav>
                                      </p:tavLst>
                                    </p:anim>
                                    <p:anim calcmode="lin" valueType="num">
                                      <p:cBhvr>
                                        <p:cTn id="5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P spid="11" grpId="0" animBg="1"/>
      <p:bldP spid="12" grpId="0" animBg="1"/>
      <p:bldP spid="13" grpId="0" animBg="1"/>
      <p:bldP spid="14" grpId="0" animBg="1"/>
      <p:bldP spid="15" grpId="0" animBg="1"/>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76200"/>
            <a:ext cx="8229600" cy="584775"/>
          </a:xfrm>
          <a:prstGeom prst="rect">
            <a:avLst/>
          </a:prstGeom>
          <a:noFill/>
        </p:spPr>
        <p:txBody>
          <a:bodyPr wrap="square" rtlCol="0">
            <a:spAutoFit/>
          </a:bodyPr>
          <a:lstStyle/>
          <a:p>
            <a:pPr algn="ctr"/>
            <a:r>
              <a:rPr lang="en-US" sz="3200" b="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IV. CHIẾU SÁNG TRONG SẢN XUẤT</a:t>
            </a:r>
            <a:endParaRPr lang="vi-VN" sz="320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Oval 3"/>
          <p:cNvSpPr/>
          <p:nvPr/>
        </p:nvSpPr>
        <p:spPr>
          <a:xfrm>
            <a:off x="838200" y="2286000"/>
            <a:ext cx="2743200" cy="2362200"/>
          </a:xfrm>
          <a:prstGeom prst="ellipse">
            <a:avLst/>
          </a:prstGeom>
          <a:blipFill>
            <a:blip r:embed="rId2"/>
            <a:tile tx="0" ty="0" sx="100000" sy="100000" flip="none" algn="tl"/>
          </a:blip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smtClean="0">
                <a:solidFill>
                  <a:srgbClr val="FF0000"/>
                </a:solidFill>
                <a:latin typeface="Times New Roman" pitchFamily="18" charset="0"/>
                <a:cs typeface="Times New Roman" pitchFamily="18" charset="0"/>
              </a:rPr>
              <a:t>CHIẾU SÁNG</a:t>
            </a:r>
            <a:endParaRPr lang="vi-VN" sz="4000" b="1">
              <a:solidFill>
                <a:srgbClr val="FF0000"/>
              </a:solidFill>
              <a:latin typeface="Times New Roman" pitchFamily="18" charset="0"/>
              <a:cs typeface="Times New Roman" pitchFamily="18" charset="0"/>
            </a:endParaRPr>
          </a:p>
        </p:txBody>
      </p:sp>
      <p:sp>
        <p:nvSpPr>
          <p:cNvPr id="5" name="Rectangle 4"/>
          <p:cNvSpPr/>
          <p:nvPr/>
        </p:nvSpPr>
        <p:spPr>
          <a:xfrm>
            <a:off x="5562600" y="2743200"/>
            <a:ext cx="3124200" cy="1281249"/>
          </a:xfrm>
          <a:prstGeom prst="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tx1">
                    <a:lumMod val="95000"/>
                    <a:lumOff val="5000"/>
                  </a:schemeClr>
                </a:solidFill>
                <a:latin typeface="Times New Roman" pitchFamily="18" charset="0"/>
                <a:cs typeface="Times New Roman" pitchFamily="18" charset="0"/>
              </a:rPr>
              <a:t>Ảnh hưởng</a:t>
            </a:r>
            <a:endParaRPr lang="vi-VN" sz="3600" b="1">
              <a:solidFill>
                <a:schemeClr val="tx1">
                  <a:lumMod val="95000"/>
                  <a:lumOff val="5000"/>
                </a:schemeClr>
              </a:solidFill>
              <a:latin typeface="Times New Roman" pitchFamily="18" charset="0"/>
              <a:cs typeface="Times New Roman" pitchFamily="18" charset="0"/>
            </a:endParaRPr>
          </a:p>
        </p:txBody>
      </p:sp>
      <p:sp>
        <p:nvSpPr>
          <p:cNvPr id="6" name="Rectangle 5"/>
          <p:cNvSpPr/>
          <p:nvPr/>
        </p:nvSpPr>
        <p:spPr>
          <a:xfrm>
            <a:off x="5551714" y="4626429"/>
            <a:ext cx="3124200" cy="1034141"/>
          </a:xfrm>
          <a:prstGeom prst="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tx1">
                    <a:lumMod val="95000"/>
                    <a:lumOff val="5000"/>
                  </a:schemeClr>
                </a:solidFill>
                <a:latin typeface="Times New Roman" pitchFamily="18" charset="0"/>
                <a:cs typeface="Times New Roman" pitchFamily="18" charset="0"/>
              </a:rPr>
              <a:t>Phòng chống</a:t>
            </a:r>
            <a:endParaRPr lang="vi-VN" sz="3600" b="1">
              <a:solidFill>
                <a:schemeClr val="tx1">
                  <a:lumMod val="95000"/>
                  <a:lumOff val="5000"/>
                </a:schemeClr>
              </a:solidFill>
              <a:latin typeface="Times New Roman" pitchFamily="18" charset="0"/>
              <a:cs typeface="Times New Roman" pitchFamily="18" charset="0"/>
            </a:endParaRPr>
          </a:p>
        </p:txBody>
      </p:sp>
      <p:cxnSp>
        <p:nvCxnSpPr>
          <p:cNvPr id="7" name="Straight Arrow Connector 6"/>
          <p:cNvCxnSpPr>
            <a:stCxn id="4" idx="6"/>
            <a:endCxn id="5" idx="1"/>
          </p:cNvCxnSpPr>
          <p:nvPr/>
        </p:nvCxnSpPr>
        <p:spPr>
          <a:xfrm flipV="1">
            <a:off x="3581400" y="3383825"/>
            <a:ext cx="1981200" cy="8327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9" name="Straight Arrow Connector 8"/>
          <p:cNvCxnSpPr>
            <a:stCxn id="4" idx="6"/>
            <a:endCxn id="6" idx="1"/>
          </p:cNvCxnSpPr>
          <p:nvPr/>
        </p:nvCxnSpPr>
        <p:spPr>
          <a:xfrm>
            <a:off x="3581400" y="3467100"/>
            <a:ext cx="1970314" cy="16764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2" name="Rectangle 11"/>
          <p:cNvSpPr/>
          <p:nvPr/>
        </p:nvSpPr>
        <p:spPr>
          <a:xfrm>
            <a:off x="5410200" y="1004751"/>
            <a:ext cx="3124200" cy="1281249"/>
          </a:xfrm>
          <a:prstGeom prst="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smtClean="0">
                <a:solidFill>
                  <a:schemeClr val="tx1">
                    <a:lumMod val="95000"/>
                    <a:lumOff val="5000"/>
                  </a:schemeClr>
                </a:solidFill>
                <a:latin typeface="Times New Roman" pitchFamily="18" charset="0"/>
                <a:cs typeface="Times New Roman" pitchFamily="18" charset="0"/>
              </a:rPr>
              <a:t>Đặc điểm</a:t>
            </a:r>
            <a:endParaRPr lang="vi-VN" sz="3600" b="1">
              <a:solidFill>
                <a:schemeClr val="tx1">
                  <a:lumMod val="95000"/>
                  <a:lumOff val="5000"/>
                </a:schemeClr>
              </a:solidFill>
              <a:latin typeface="Times New Roman" pitchFamily="18" charset="0"/>
              <a:cs typeface="Times New Roman" pitchFamily="18" charset="0"/>
            </a:endParaRPr>
          </a:p>
        </p:txBody>
      </p:sp>
      <p:cxnSp>
        <p:nvCxnSpPr>
          <p:cNvPr id="13" name="Straight Arrow Connector 12"/>
          <p:cNvCxnSpPr>
            <a:stCxn id="4" idx="6"/>
            <a:endCxn id="12" idx="1"/>
          </p:cNvCxnSpPr>
          <p:nvPr/>
        </p:nvCxnSpPr>
        <p:spPr>
          <a:xfrm flipV="1">
            <a:off x="3581400" y="1645376"/>
            <a:ext cx="1828800" cy="1821724"/>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879942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76200"/>
            <a:ext cx="8229600" cy="615553"/>
          </a:xfrm>
          <a:prstGeom prst="rect">
            <a:avLst/>
          </a:prstGeom>
          <a:noFill/>
        </p:spPr>
        <p:txBody>
          <a:bodyPr wrap="square" rtlCol="0">
            <a:spAutoFit/>
          </a:bodyPr>
          <a:lstStyle/>
          <a:p>
            <a:pPr algn="ctr"/>
            <a:r>
              <a:rPr lang="en-US" sz="3400" b="1"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4.1. Đặc điểm chiếu sáng</a:t>
            </a:r>
            <a:endParaRPr lang="vi-VN" sz="340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 name="Rectangle 1"/>
          <p:cNvSpPr/>
          <p:nvPr/>
        </p:nvSpPr>
        <p:spPr>
          <a:xfrm>
            <a:off x="143692" y="899067"/>
            <a:ext cx="8538754" cy="1384995"/>
          </a:xfrm>
          <a:prstGeom prst="rect">
            <a:avLst/>
          </a:prstGeom>
        </p:spPr>
        <p:txBody>
          <a:bodyPr wrap="square">
            <a:spAutoFit/>
          </a:bodyPr>
          <a:lstStyle/>
          <a:p>
            <a:r>
              <a:rPr lang="vi-VN" sz="2800"/>
              <a:t>Anh sáng thấy được là những bức xạ phôton có bước sóng trong khoảng từ  380nm </a:t>
            </a:r>
            <a:r>
              <a:rPr lang="vi-VN" sz="2800" smtClean="0"/>
              <a:t>đến </a:t>
            </a:r>
            <a:r>
              <a:rPr lang="vi-VN" sz="2800"/>
              <a:t>760 nm ứng với các dải màu tim, lam, lục, vàng, da cam, hồng, đỏ…</a:t>
            </a:r>
            <a:endParaRPr lang="vi-VN" sz="2800">
              <a:latin typeface="Times New Roman" pitchFamily="18" charset="0"/>
              <a:cs typeface="Times New Roman" pitchFamily="18" charset="0"/>
            </a:endParaRPr>
          </a:p>
        </p:txBody>
      </p:sp>
      <p:sp>
        <p:nvSpPr>
          <p:cNvPr id="8" name="Rectangle 7"/>
          <p:cNvSpPr/>
          <p:nvPr/>
        </p:nvSpPr>
        <p:spPr>
          <a:xfrm>
            <a:off x="143692" y="3276600"/>
            <a:ext cx="2438399" cy="194443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vi-VN" sz="3800" b="1" i="1" smtClean="0">
                <a:latin typeface="Times New Roman" pitchFamily="18" charset="0"/>
                <a:cs typeface="Times New Roman" pitchFamily="18" charset="0"/>
              </a:rPr>
              <a:t>Các dạng chiếu sáng</a:t>
            </a:r>
            <a:endParaRPr lang="vi-VN" sz="3800" b="1" i="1">
              <a:latin typeface="Times New Roman" pitchFamily="18" charset="0"/>
              <a:cs typeface="Times New Roman" pitchFamily="18" charset="0"/>
            </a:endParaRPr>
          </a:p>
        </p:txBody>
      </p:sp>
      <p:sp>
        <p:nvSpPr>
          <p:cNvPr id="9" name="Rectangle 8"/>
          <p:cNvSpPr/>
          <p:nvPr/>
        </p:nvSpPr>
        <p:spPr>
          <a:xfrm>
            <a:off x="4413069" y="2454851"/>
            <a:ext cx="3390900" cy="1006323"/>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800" b="1" i="1" smtClean="0"/>
              <a:t>Chiếu sáng tự nhiên</a:t>
            </a:r>
            <a:r>
              <a:rPr lang="vi-VN" sz="2800"/>
              <a:t> </a:t>
            </a:r>
            <a:endParaRPr lang="vi-VN" sz="2800" b="1" i="1">
              <a:solidFill>
                <a:schemeClr val="tx1"/>
              </a:solidFill>
              <a:effectLst/>
              <a:latin typeface="Times New Roman" pitchFamily="18" charset="0"/>
              <a:cs typeface="Times New Roman" pitchFamily="18" charset="0"/>
            </a:endParaRPr>
          </a:p>
        </p:txBody>
      </p:sp>
      <p:sp>
        <p:nvSpPr>
          <p:cNvPr id="10" name="Rectangle 9"/>
          <p:cNvSpPr/>
          <p:nvPr/>
        </p:nvSpPr>
        <p:spPr>
          <a:xfrm>
            <a:off x="4402183" y="4717872"/>
            <a:ext cx="3390900" cy="1006323"/>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800" b="1" i="1" smtClean="0"/>
              <a:t>Chiếu sáng nhân tạo</a:t>
            </a:r>
            <a:r>
              <a:rPr lang="vi-VN" sz="2800"/>
              <a:t> </a:t>
            </a:r>
            <a:endParaRPr lang="vi-VN" sz="2800" b="1" i="1">
              <a:solidFill>
                <a:schemeClr val="tx1"/>
              </a:solidFill>
              <a:effectLst/>
              <a:latin typeface="Times New Roman" pitchFamily="18" charset="0"/>
              <a:cs typeface="Times New Roman" pitchFamily="18" charset="0"/>
            </a:endParaRPr>
          </a:p>
        </p:txBody>
      </p:sp>
      <p:cxnSp>
        <p:nvCxnSpPr>
          <p:cNvPr id="11" name="Straight Arrow Connector 10"/>
          <p:cNvCxnSpPr>
            <a:stCxn id="8" idx="3"/>
            <a:endCxn id="9" idx="1"/>
          </p:cNvCxnSpPr>
          <p:nvPr/>
        </p:nvCxnSpPr>
        <p:spPr>
          <a:xfrm flipV="1">
            <a:off x="2582091" y="2958013"/>
            <a:ext cx="1830978" cy="1290804"/>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cxnSp>
        <p:nvCxnSpPr>
          <p:cNvPr id="14" name="Straight Arrow Connector 13"/>
          <p:cNvCxnSpPr>
            <a:stCxn id="8" idx="3"/>
            <a:endCxn id="10" idx="1"/>
          </p:cNvCxnSpPr>
          <p:nvPr/>
        </p:nvCxnSpPr>
        <p:spPr>
          <a:xfrm>
            <a:off x="2582091" y="4248817"/>
            <a:ext cx="1820092" cy="972217"/>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4178789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02474" y="8709"/>
            <a:ext cx="9170126" cy="646331"/>
          </a:xfrm>
          <a:prstGeom prst="rect">
            <a:avLst/>
          </a:prstGeom>
          <a:noFill/>
        </p:spPr>
        <p:txBody>
          <a:bodyPr wrap="square" rtlCol="0">
            <a:spAutoFit/>
          </a:bodyPr>
          <a:lstStyle/>
          <a:p>
            <a:r>
              <a:rPr lang="en-US" sz="3600" b="1"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CHIẾU SÁNG TỰ NHIÊN</a:t>
            </a:r>
            <a:endParaRPr lang="vi-VN" sz="3600" b="1">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72" y="3505200"/>
            <a:ext cx="4476161"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693" y="762000"/>
            <a:ext cx="3690231" cy="24556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8200" y="655040"/>
            <a:ext cx="3823063" cy="27739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33345" y="3771900"/>
            <a:ext cx="3764044" cy="281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16911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1000"/>
                                        <p:tgtEl>
                                          <p:spTgt spid="4098"/>
                                        </p:tgtEl>
                                      </p:cBhvr>
                                    </p:animEffect>
                                    <p:anim calcmode="lin" valueType="num">
                                      <p:cBhvr>
                                        <p:cTn id="8" dur="1000" fill="hold"/>
                                        <p:tgtEl>
                                          <p:spTgt spid="4098"/>
                                        </p:tgtEl>
                                        <p:attrNameLst>
                                          <p:attrName>ppt_x</p:attrName>
                                        </p:attrNameLst>
                                      </p:cBhvr>
                                      <p:tavLst>
                                        <p:tav tm="0">
                                          <p:val>
                                            <p:strVal val="#ppt_x"/>
                                          </p:val>
                                        </p:tav>
                                        <p:tav tm="100000">
                                          <p:val>
                                            <p:strVal val="#ppt_x"/>
                                          </p:val>
                                        </p:tav>
                                      </p:tavLst>
                                    </p:anim>
                                    <p:anim calcmode="lin" valueType="num">
                                      <p:cBhvr>
                                        <p:cTn id="9"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100"/>
                                        </p:tgtEl>
                                        <p:attrNameLst>
                                          <p:attrName>style.visibility</p:attrName>
                                        </p:attrNameLst>
                                      </p:cBhvr>
                                      <p:to>
                                        <p:strVal val="visible"/>
                                      </p:to>
                                    </p:set>
                                    <p:animEffect transition="in" filter="fade">
                                      <p:cBhvr>
                                        <p:cTn id="14" dur="1000"/>
                                        <p:tgtEl>
                                          <p:spTgt spid="4100"/>
                                        </p:tgtEl>
                                      </p:cBhvr>
                                    </p:animEffect>
                                    <p:anim calcmode="lin" valueType="num">
                                      <p:cBhvr>
                                        <p:cTn id="15" dur="1000" fill="hold"/>
                                        <p:tgtEl>
                                          <p:spTgt spid="4100"/>
                                        </p:tgtEl>
                                        <p:attrNameLst>
                                          <p:attrName>ppt_x</p:attrName>
                                        </p:attrNameLst>
                                      </p:cBhvr>
                                      <p:tavLst>
                                        <p:tav tm="0">
                                          <p:val>
                                            <p:strVal val="#ppt_x"/>
                                          </p:val>
                                        </p:tav>
                                        <p:tav tm="100000">
                                          <p:val>
                                            <p:strVal val="#ppt_x"/>
                                          </p:val>
                                        </p:tav>
                                      </p:tavLst>
                                    </p:anim>
                                    <p:anim calcmode="lin" valueType="num">
                                      <p:cBhvr>
                                        <p:cTn id="16" dur="1000" fill="hold"/>
                                        <p:tgtEl>
                                          <p:spTgt spid="410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101"/>
                                        </p:tgtEl>
                                        <p:attrNameLst>
                                          <p:attrName>style.visibility</p:attrName>
                                        </p:attrNameLst>
                                      </p:cBhvr>
                                      <p:to>
                                        <p:strVal val="visible"/>
                                      </p:to>
                                    </p:set>
                                    <p:animEffect transition="in" filter="fade">
                                      <p:cBhvr>
                                        <p:cTn id="21" dur="1000"/>
                                        <p:tgtEl>
                                          <p:spTgt spid="4101"/>
                                        </p:tgtEl>
                                      </p:cBhvr>
                                    </p:animEffect>
                                    <p:anim calcmode="lin" valueType="num">
                                      <p:cBhvr>
                                        <p:cTn id="22" dur="1000" fill="hold"/>
                                        <p:tgtEl>
                                          <p:spTgt spid="4101"/>
                                        </p:tgtEl>
                                        <p:attrNameLst>
                                          <p:attrName>ppt_x</p:attrName>
                                        </p:attrNameLst>
                                      </p:cBhvr>
                                      <p:tavLst>
                                        <p:tav tm="0">
                                          <p:val>
                                            <p:strVal val="#ppt_x"/>
                                          </p:val>
                                        </p:tav>
                                        <p:tav tm="100000">
                                          <p:val>
                                            <p:strVal val="#ppt_x"/>
                                          </p:val>
                                        </p:tav>
                                      </p:tavLst>
                                    </p:anim>
                                    <p:anim calcmode="lin" valueType="num">
                                      <p:cBhvr>
                                        <p:cTn id="23" dur="1000" fill="hold"/>
                                        <p:tgtEl>
                                          <p:spTgt spid="41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02474" y="8709"/>
            <a:ext cx="9170126" cy="646331"/>
          </a:xfrm>
          <a:prstGeom prst="rect">
            <a:avLst/>
          </a:prstGeom>
          <a:noFill/>
        </p:spPr>
        <p:txBody>
          <a:bodyPr wrap="square" rtlCol="0">
            <a:spAutoFit/>
          </a:bodyPr>
          <a:lstStyle/>
          <a:p>
            <a:r>
              <a:rPr lang="en-US" sz="3600" b="1"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CHIẾU SÁNG NHÂN TẠO</a:t>
            </a:r>
            <a:endParaRPr lang="vi-VN" sz="3600" b="1">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040" y="728067"/>
            <a:ext cx="3810000" cy="2648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 y="3731623"/>
            <a:ext cx="3779520" cy="3026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70120" y="728066"/>
            <a:ext cx="3611880" cy="25485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6"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94514" y="3530435"/>
            <a:ext cx="2963091" cy="29630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61526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1000"/>
                                        <p:tgtEl>
                                          <p:spTgt spid="5122"/>
                                        </p:tgtEl>
                                      </p:cBhvr>
                                    </p:animEffect>
                                    <p:anim calcmode="lin" valueType="num">
                                      <p:cBhvr>
                                        <p:cTn id="8" dur="1000" fill="hold"/>
                                        <p:tgtEl>
                                          <p:spTgt spid="5122"/>
                                        </p:tgtEl>
                                        <p:attrNameLst>
                                          <p:attrName>ppt_x</p:attrName>
                                        </p:attrNameLst>
                                      </p:cBhvr>
                                      <p:tavLst>
                                        <p:tav tm="0">
                                          <p:val>
                                            <p:strVal val="#ppt_x"/>
                                          </p:val>
                                        </p:tav>
                                        <p:tav tm="100000">
                                          <p:val>
                                            <p:strVal val="#ppt_x"/>
                                          </p:val>
                                        </p:tav>
                                      </p:tavLst>
                                    </p:anim>
                                    <p:anim calcmode="lin" valueType="num">
                                      <p:cBhvr>
                                        <p:cTn id="9"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125"/>
                                        </p:tgtEl>
                                        <p:attrNameLst>
                                          <p:attrName>style.visibility</p:attrName>
                                        </p:attrNameLst>
                                      </p:cBhvr>
                                      <p:to>
                                        <p:strVal val="visible"/>
                                      </p:to>
                                    </p:set>
                                    <p:animEffect transition="in" filter="fade">
                                      <p:cBhvr>
                                        <p:cTn id="14" dur="1000"/>
                                        <p:tgtEl>
                                          <p:spTgt spid="5125"/>
                                        </p:tgtEl>
                                      </p:cBhvr>
                                    </p:animEffect>
                                    <p:anim calcmode="lin" valueType="num">
                                      <p:cBhvr>
                                        <p:cTn id="15" dur="1000" fill="hold"/>
                                        <p:tgtEl>
                                          <p:spTgt spid="5125"/>
                                        </p:tgtEl>
                                        <p:attrNameLst>
                                          <p:attrName>ppt_x</p:attrName>
                                        </p:attrNameLst>
                                      </p:cBhvr>
                                      <p:tavLst>
                                        <p:tav tm="0">
                                          <p:val>
                                            <p:strVal val="#ppt_x"/>
                                          </p:val>
                                        </p:tav>
                                        <p:tav tm="100000">
                                          <p:val>
                                            <p:strVal val="#ppt_x"/>
                                          </p:val>
                                        </p:tav>
                                      </p:tavLst>
                                    </p:anim>
                                    <p:anim calcmode="lin" valueType="num">
                                      <p:cBhvr>
                                        <p:cTn id="16" dur="1000" fill="hold"/>
                                        <p:tgtEl>
                                          <p:spTgt spid="512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124"/>
                                        </p:tgtEl>
                                        <p:attrNameLst>
                                          <p:attrName>style.visibility</p:attrName>
                                        </p:attrNameLst>
                                      </p:cBhvr>
                                      <p:to>
                                        <p:strVal val="visible"/>
                                      </p:to>
                                    </p:set>
                                    <p:animEffect transition="in" filter="fade">
                                      <p:cBhvr>
                                        <p:cTn id="21" dur="1000"/>
                                        <p:tgtEl>
                                          <p:spTgt spid="5124"/>
                                        </p:tgtEl>
                                      </p:cBhvr>
                                    </p:animEffect>
                                    <p:anim calcmode="lin" valueType="num">
                                      <p:cBhvr>
                                        <p:cTn id="22" dur="1000" fill="hold"/>
                                        <p:tgtEl>
                                          <p:spTgt spid="5124"/>
                                        </p:tgtEl>
                                        <p:attrNameLst>
                                          <p:attrName>ppt_x</p:attrName>
                                        </p:attrNameLst>
                                      </p:cBhvr>
                                      <p:tavLst>
                                        <p:tav tm="0">
                                          <p:val>
                                            <p:strVal val="#ppt_x"/>
                                          </p:val>
                                        </p:tav>
                                        <p:tav tm="100000">
                                          <p:val>
                                            <p:strVal val="#ppt_x"/>
                                          </p:val>
                                        </p:tav>
                                      </p:tavLst>
                                    </p:anim>
                                    <p:anim calcmode="lin" valueType="num">
                                      <p:cBhvr>
                                        <p:cTn id="23" dur="1000" fill="hold"/>
                                        <p:tgtEl>
                                          <p:spTgt spid="512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126"/>
                                        </p:tgtEl>
                                        <p:attrNameLst>
                                          <p:attrName>style.visibility</p:attrName>
                                        </p:attrNameLst>
                                      </p:cBhvr>
                                      <p:to>
                                        <p:strVal val="visible"/>
                                      </p:to>
                                    </p:set>
                                    <p:animEffect transition="in" filter="fade">
                                      <p:cBhvr>
                                        <p:cTn id="28" dur="1000"/>
                                        <p:tgtEl>
                                          <p:spTgt spid="5126"/>
                                        </p:tgtEl>
                                      </p:cBhvr>
                                    </p:animEffect>
                                    <p:anim calcmode="lin" valueType="num">
                                      <p:cBhvr>
                                        <p:cTn id="29" dur="1000" fill="hold"/>
                                        <p:tgtEl>
                                          <p:spTgt spid="5126"/>
                                        </p:tgtEl>
                                        <p:attrNameLst>
                                          <p:attrName>ppt_x</p:attrName>
                                        </p:attrNameLst>
                                      </p:cBhvr>
                                      <p:tavLst>
                                        <p:tav tm="0">
                                          <p:val>
                                            <p:strVal val="#ppt_x"/>
                                          </p:val>
                                        </p:tav>
                                        <p:tav tm="100000">
                                          <p:val>
                                            <p:strVal val="#ppt_x"/>
                                          </p:val>
                                        </p:tav>
                                      </p:tavLst>
                                    </p:anim>
                                    <p:anim calcmode="lin" valueType="num">
                                      <p:cBhvr>
                                        <p:cTn id="30" dur="1000" fill="hold"/>
                                        <p:tgtEl>
                                          <p:spTgt spid="51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3692" y="76200"/>
            <a:ext cx="8847908" cy="615553"/>
          </a:xfrm>
          <a:prstGeom prst="rect">
            <a:avLst/>
          </a:prstGeom>
          <a:noFill/>
        </p:spPr>
        <p:txBody>
          <a:bodyPr wrap="square" rtlCol="0">
            <a:spAutoFit/>
          </a:bodyPr>
          <a:lstStyle/>
          <a:p>
            <a:pPr algn="ctr"/>
            <a:r>
              <a:rPr lang="en-US" sz="3400" b="1"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4.2. Ảnh hưởng của chiếu sáng trong sản xuất</a:t>
            </a:r>
            <a:endParaRPr lang="vi-VN" sz="340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692" y="968829"/>
            <a:ext cx="4236803" cy="281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599" y="3832948"/>
            <a:ext cx="4151895" cy="30250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ounded Rectangle 3"/>
          <p:cNvSpPr/>
          <p:nvPr/>
        </p:nvSpPr>
        <p:spPr>
          <a:xfrm>
            <a:off x="4876800" y="1143000"/>
            <a:ext cx="3657600" cy="21336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vi-VN" sz="2800" smtClean="0"/>
              <a:t>Gây mệt mỏi, đau đầu, thị lực giảm dần (cận thị) → giảm năng suất, tai nạn</a:t>
            </a:r>
            <a:endParaRPr lang="vi-VN" sz="2800"/>
          </a:p>
        </p:txBody>
      </p:sp>
      <p:sp>
        <p:nvSpPr>
          <p:cNvPr id="12" name="Rounded Rectangle 11"/>
          <p:cNvSpPr/>
          <p:nvPr/>
        </p:nvSpPr>
        <p:spPr>
          <a:xfrm>
            <a:off x="4852851" y="4038600"/>
            <a:ext cx="3657600" cy="25908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marL="457200" indent="-457200" algn="just">
              <a:buFontTx/>
              <a:buChar char="-"/>
            </a:pPr>
            <a:r>
              <a:rPr lang="vi-VN" sz="2800" smtClean="0"/>
              <a:t>Làm tăng nhiệt độ → ảnh hưởng sức khỏe NLĐ</a:t>
            </a:r>
          </a:p>
          <a:p>
            <a:pPr marL="457200" indent="-457200" algn="just">
              <a:buFontTx/>
              <a:buChar char="-"/>
            </a:pPr>
            <a:r>
              <a:rPr lang="vi-VN" sz="2800" smtClean="0"/>
              <a:t>Ảnh hưởng tới mắt</a:t>
            </a:r>
          </a:p>
          <a:p>
            <a:pPr marL="457200" indent="-457200" algn="just">
              <a:buFontTx/>
              <a:buChar char="-"/>
            </a:pPr>
            <a:r>
              <a:rPr lang="vi-VN" sz="2800" smtClean="0"/>
              <a:t>Ảnh hưởng tới da</a:t>
            </a:r>
          </a:p>
          <a:p>
            <a:pPr marL="457200" indent="-457200" algn="just">
              <a:buFontTx/>
              <a:buChar char="-"/>
            </a:pPr>
            <a:endParaRPr lang="vi-VN" sz="2800"/>
          </a:p>
        </p:txBody>
      </p:sp>
    </p:spTree>
    <p:extLst>
      <p:ext uri="{BB962C8B-B14F-4D97-AF65-F5344CB8AC3E}">
        <p14:creationId xmlns:p14="http://schemas.microsoft.com/office/powerpoint/2010/main" val="3219200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1000"/>
                                        <p:tgtEl>
                                          <p:spTgt spid="6146"/>
                                        </p:tgtEl>
                                      </p:cBhvr>
                                    </p:animEffect>
                                    <p:anim calcmode="lin" valueType="num">
                                      <p:cBhvr>
                                        <p:cTn id="8" dur="1000" fill="hold"/>
                                        <p:tgtEl>
                                          <p:spTgt spid="6146"/>
                                        </p:tgtEl>
                                        <p:attrNameLst>
                                          <p:attrName>ppt_x</p:attrName>
                                        </p:attrNameLst>
                                      </p:cBhvr>
                                      <p:tavLst>
                                        <p:tav tm="0">
                                          <p:val>
                                            <p:strVal val="#ppt_x"/>
                                          </p:val>
                                        </p:tav>
                                        <p:tav tm="100000">
                                          <p:val>
                                            <p:strVal val="#ppt_x"/>
                                          </p:val>
                                        </p:tav>
                                      </p:tavLst>
                                    </p:anim>
                                    <p:anim calcmode="lin" valueType="num">
                                      <p:cBhvr>
                                        <p:cTn id="9" dur="1000" fill="hold"/>
                                        <p:tgtEl>
                                          <p:spTgt spid="614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147"/>
                                        </p:tgtEl>
                                        <p:attrNameLst>
                                          <p:attrName>style.visibility</p:attrName>
                                        </p:attrNameLst>
                                      </p:cBhvr>
                                      <p:to>
                                        <p:strVal val="visible"/>
                                      </p:to>
                                    </p:set>
                                    <p:animEffect transition="in" filter="fade">
                                      <p:cBhvr>
                                        <p:cTn id="14" dur="1000"/>
                                        <p:tgtEl>
                                          <p:spTgt spid="6147"/>
                                        </p:tgtEl>
                                      </p:cBhvr>
                                    </p:animEffect>
                                    <p:anim calcmode="lin" valueType="num">
                                      <p:cBhvr>
                                        <p:cTn id="15" dur="1000" fill="hold"/>
                                        <p:tgtEl>
                                          <p:spTgt spid="6147"/>
                                        </p:tgtEl>
                                        <p:attrNameLst>
                                          <p:attrName>ppt_x</p:attrName>
                                        </p:attrNameLst>
                                      </p:cBhvr>
                                      <p:tavLst>
                                        <p:tav tm="0">
                                          <p:val>
                                            <p:strVal val="#ppt_x"/>
                                          </p:val>
                                        </p:tav>
                                        <p:tav tm="100000">
                                          <p:val>
                                            <p:strVal val="#ppt_x"/>
                                          </p:val>
                                        </p:tav>
                                      </p:tavLst>
                                    </p:anim>
                                    <p:anim calcmode="lin" valueType="num">
                                      <p:cBhvr>
                                        <p:cTn id="16" dur="1000" fill="hold"/>
                                        <p:tgtEl>
                                          <p:spTgt spid="614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arn(inVertical)">
                                      <p:cBhvr>
                                        <p:cTn id="2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3692" y="76200"/>
            <a:ext cx="8847908" cy="615553"/>
          </a:xfrm>
          <a:prstGeom prst="rect">
            <a:avLst/>
          </a:prstGeom>
          <a:noFill/>
        </p:spPr>
        <p:txBody>
          <a:bodyPr wrap="square" rtlCol="0">
            <a:spAutoFit/>
          </a:bodyPr>
          <a:lstStyle/>
          <a:p>
            <a:pPr algn="ctr"/>
            <a:r>
              <a:rPr lang="en-US" sz="3400" b="1"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4.3. Biện pháp phòng chống</a:t>
            </a:r>
            <a:endParaRPr lang="vi-VN" sz="340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2" name="Rounded Rectangle 11"/>
          <p:cNvSpPr/>
          <p:nvPr/>
        </p:nvSpPr>
        <p:spPr>
          <a:xfrm>
            <a:off x="1066800" y="1447800"/>
            <a:ext cx="6620691" cy="1219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vi-VN" sz="3200" smtClean="0"/>
              <a:t>Bố trí nhà xưởng → nhận ánh sáng thiên nhiên</a:t>
            </a:r>
          </a:p>
        </p:txBody>
      </p:sp>
      <p:sp>
        <p:nvSpPr>
          <p:cNvPr id="7" name="Rounded Rectangle 6"/>
          <p:cNvSpPr/>
          <p:nvPr/>
        </p:nvSpPr>
        <p:spPr>
          <a:xfrm>
            <a:off x="1066800" y="3505200"/>
            <a:ext cx="6620692" cy="1219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vi-VN" sz="3200" smtClean="0"/>
              <a:t>Bố trí và lựa chọn thiết bị chiếu sáng hợp lý</a:t>
            </a:r>
          </a:p>
        </p:txBody>
      </p:sp>
    </p:spTree>
    <p:extLst>
      <p:ext uri="{BB962C8B-B14F-4D97-AF65-F5344CB8AC3E}">
        <p14:creationId xmlns:p14="http://schemas.microsoft.com/office/powerpoint/2010/main" val="1181883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76200"/>
            <a:ext cx="8229600" cy="584775"/>
          </a:xfrm>
          <a:prstGeom prst="rect">
            <a:avLst/>
          </a:prstGeom>
          <a:noFill/>
        </p:spPr>
        <p:txBody>
          <a:bodyPr wrap="square" rtlCol="0">
            <a:spAutoFit/>
          </a:bodyPr>
          <a:lstStyle/>
          <a:p>
            <a:pPr algn="ctr"/>
            <a:r>
              <a:rPr lang="en-US" sz="3200" b="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V. THÔNG GIÓ CÔNG NGHIỆP</a:t>
            </a:r>
            <a:endParaRPr lang="vi-VN" sz="320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0" name="TextBox 9"/>
          <p:cNvSpPr txBox="1"/>
          <p:nvPr/>
        </p:nvSpPr>
        <p:spPr>
          <a:xfrm>
            <a:off x="28303" y="660975"/>
            <a:ext cx="9170126" cy="584775"/>
          </a:xfrm>
          <a:prstGeom prst="rect">
            <a:avLst/>
          </a:prstGeom>
          <a:noFill/>
        </p:spPr>
        <p:txBody>
          <a:bodyPr wrap="square" rtlCol="0">
            <a:spAutoFit/>
          </a:bodyPr>
          <a:lstStyle/>
          <a:p>
            <a:r>
              <a:rPr lang="en-US" sz="3200" b="1" smtClean="0">
                <a:effectLst>
                  <a:outerShdw blurRad="38100" dist="38100" dir="2700000" algn="tl">
                    <a:srgbClr val="000000">
                      <a:alpha val="43137"/>
                    </a:srgbClr>
                  </a:outerShdw>
                </a:effectLst>
                <a:latin typeface="Times New Roman" pitchFamily="18" charset="0"/>
                <a:cs typeface="Times New Roman" pitchFamily="18" charset="0"/>
              </a:rPr>
              <a:t>Mục đích thông gió</a:t>
            </a:r>
          </a:p>
        </p:txBody>
      </p:sp>
      <p:sp>
        <p:nvSpPr>
          <p:cNvPr id="2" name="Rectangle 1"/>
          <p:cNvSpPr/>
          <p:nvPr/>
        </p:nvSpPr>
        <p:spPr>
          <a:xfrm>
            <a:off x="685800" y="1447800"/>
            <a:ext cx="7772400" cy="954107"/>
          </a:xfrm>
          <a:prstGeom prst="rect">
            <a:avLst/>
          </a:prstGeom>
        </p:spPr>
        <p:txBody>
          <a:bodyPr wrap="square">
            <a:spAutoFit/>
          </a:bodyPr>
          <a:lstStyle/>
          <a:p>
            <a:r>
              <a:rPr lang="vi-VN" sz="2800">
                <a:latin typeface="+mj-lt"/>
              </a:rPr>
              <a:t>Tuỳ theo dạng yếu tố độc hại cần khắc </a:t>
            </a:r>
            <a:r>
              <a:rPr lang="vi-VN" sz="2800" smtClean="0">
                <a:latin typeface="+mj-lt"/>
              </a:rPr>
              <a:t>phục: </a:t>
            </a:r>
            <a:r>
              <a:rPr lang="pt-BR" sz="2800" b="1" i="1" u="sng">
                <a:solidFill>
                  <a:srgbClr val="0000CC"/>
                </a:solidFill>
                <a:latin typeface="Times New Roman" pitchFamily="18" charset="0"/>
                <a:cs typeface="Times New Roman" pitchFamily="18" charset="0"/>
              </a:rPr>
              <a:t>Thông gió chống </a:t>
            </a:r>
            <a:r>
              <a:rPr lang="pt-BR" sz="2800" b="1" i="1" u="sng" smtClean="0">
                <a:solidFill>
                  <a:srgbClr val="0000CC"/>
                </a:solidFill>
                <a:latin typeface="Times New Roman" pitchFamily="18" charset="0"/>
                <a:cs typeface="Times New Roman" pitchFamily="18" charset="0"/>
              </a:rPr>
              <a:t>nóng</a:t>
            </a:r>
            <a:r>
              <a:rPr lang="vi-VN" sz="2800" b="1" i="1" smtClean="0">
                <a:latin typeface="+mj-lt"/>
              </a:rPr>
              <a:t> và </a:t>
            </a:r>
            <a:r>
              <a:rPr lang="pt-BR" sz="2800" b="1" i="1" u="sng">
                <a:solidFill>
                  <a:srgbClr val="0000CC"/>
                </a:solidFill>
                <a:latin typeface="Times New Roman" pitchFamily="18" charset="0"/>
                <a:cs typeface="Times New Roman" pitchFamily="18" charset="0"/>
              </a:rPr>
              <a:t>Thông gió khử bụi và hơi độc</a:t>
            </a:r>
            <a:endParaRPr lang="vi-VN" sz="2800" u="sng">
              <a:solidFill>
                <a:srgbClr val="0000CC"/>
              </a:solidFill>
              <a:latin typeface="Times New Roman" pitchFamily="18" charset="0"/>
              <a:cs typeface="Times New Roman" pitchFamily="18" charset="0"/>
            </a:endParaRPr>
          </a:p>
        </p:txBody>
      </p:sp>
      <p:sp>
        <p:nvSpPr>
          <p:cNvPr id="14" name="Rectangle 13"/>
          <p:cNvSpPr/>
          <p:nvPr/>
        </p:nvSpPr>
        <p:spPr>
          <a:xfrm>
            <a:off x="228600" y="2715986"/>
            <a:ext cx="3132908" cy="11430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pt-BR" sz="3600" b="1">
                <a:solidFill>
                  <a:schemeClr val="tx1"/>
                </a:solidFill>
                <a:latin typeface="Times New Roman" pitchFamily="18" charset="0"/>
                <a:cs typeface="Times New Roman" pitchFamily="18" charset="0"/>
              </a:rPr>
              <a:t>Thông gió </a:t>
            </a:r>
            <a:endParaRPr lang="vi-VN" sz="3600" b="1" smtClean="0">
              <a:solidFill>
                <a:schemeClr val="tx1"/>
              </a:solidFill>
              <a:latin typeface="Times New Roman" pitchFamily="18" charset="0"/>
              <a:cs typeface="Times New Roman" pitchFamily="18" charset="0"/>
            </a:endParaRPr>
          </a:p>
          <a:p>
            <a:pPr algn="ctr"/>
            <a:r>
              <a:rPr lang="pt-BR" sz="3600" b="1" smtClean="0">
                <a:solidFill>
                  <a:schemeClr val="tx1"/>
                </a:solidFill>
                <a:latin typeface="Times New Roman" pitchFamily="18" charset="0"/>
                <a:cs typeface="Times New Roman" pitchFamily="18" charset="0"/>
              </a:rPr>
              <a:t>chống </a:t>
            </a:r>
            <a:r>
              <a:rPr lang="pt-BR" sz="3600" b="1">
                <a:solidFill>
                  <a:schemeClr val="tx1"/>
                </a:solidFill>
                <a:latin typeface="Times New Roman" pitchFamily="18" charset="0"/>
                <a:cs typeface="Times New Roman" pitchFamily="18" charset="0"/>
              </a:rPr>
              <a:t>nóng</a:t>
            </a:r>
            <a:endParaRPr lang="vi-VN" sz="3600" b="1">
              <a:solidFill>
                <a:schemeClr val="tx1"/>
              </a:solidFill>
              <a:latin typeface="Times New Roman" pitchFamily="18" charset="0"/>
              <a:cs typeface="Times New Roman" pitchFamily="18" charset="0"/>
            </a:endParaRPr>
          </a:p>
        </p:txBody>
      </p:sp>
      <p:sp>
        <p:nvSpPr>
          <p:cNvPr id="15" name="Rectangle 14"/>
          <p:cNvSpPr/>
          <p:nvPr/>
        </p:nvSpPr>
        <p:spPr>
          <a:xfrm>
            <a:off x="4966063" y="2784324"/>
            <a:ext cx="3390900" cy="1006323"/>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3400" b="1" i="1" smtClean="0"/>
              <a:t>Vi khí hậu xấu</a:t>
            </a:r>
            <a:endParaRPr lang="vi-VN" sz="3400" b="1" i="1">
              <a:solidFill>
                <a:schemeClr val="tx1"/>
              </a:solidFill>
              <a:effectLst/>
              <a:latin typeface="Times New Roman" pitchFamily="18" charset="0"/>
              <a:cs typeface="Times New Roman" pitchFamily="18" charset="0"/>
            </a:endParaRPr>
          </a:p>
        </p:txBody>
      </p:sp>
      <p:cxnSp>
        <p:nvCxnSpPr>
          <p:cNvPr id="16" name="Straight Arrow Connector 15"/>
          <p:cNvCxnSpPr>
            <a:stCxn id="14" idx="3"/>
            <a:endCxn id="15" idx="1"/>
          </p:cNvCxnSpPr>
          <p:nvPr/>
        </p:nvCxnSpPr>
        <p:spPr>
          <a:xfrm>
            <a:off x="3361508" y="3287486"/>
            <a:ext cx="1604555" cy="0"/>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sp>
        <p:nvSpPr>
          <p:cNvPr id="18" name="TextBox 17"/>
          <p:cNvSpPr txBox="1"/>
          <p:nvPr/>
        </p:nvSpPr>
        <p:spPr>
          <a:xfrm>
            <a:off x="3581400" y="2900652"/>
            <a:ext cx="1384663" cy="369332"/>
          </a:xfrm>
          <a:prstGeom prst="rect">
            <a:avLst/>
          </a:prstGeom>
          <a:noFill/>
        </p:spPr>
        <p:txBody>
          <a:bodyPr wrap="square" rtlCol="0">
            <a:spAutoFit/>
          </a:bodyPr>
          <a:lstStyle/>
          <a:p>
            <a:r>
              <a:rPr lang="vi-VN" smtClean="0"/>
              <a:t>Khắc phục</a:t>
            </a:r>
            <a:endParaRPr lang="vi-VN"/>
          </a:p>
        </p:txBody>
      </p:sp>
      <p:sp>
        <p:nvSpPr>
          <p:cNvPr id="20" name="Rectangle 19"/>
          <p:cNvSpPr/>
          <p:nvPr/>
        </p:nvSpPr>
        <p:spPr>
          <a:xfrm>
            <a:off x="228600" y="4800600"/>
            <a:ext cx="3132908" cy="11430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pt-BR" sz="3600" b="1">
                <a:solidFill>
                  <a:schemeClr val="tx1"/>
                </a:solidFill>
                <a:latin typeface="Times New Roman" pitchFamily="18" charset="0"/>
                <a:cs typeface="Times New Roman" pitchFamily="18" charset="0"/>
              </a:rPr>
              <a:t>Thông gió khử bụi và hơi độc</a:t>
            </a:r>
            <a:endParaRPr lang="vi-VN" sz="3600">
              <a:solidFill>
                <a:schemeClr val="tx1"/>
              </a:solidFill>
              <a:latin typeface="Times New Roman" pitchFamily="18" charset="0"/>
              <a:cs typeface="Times New Roman" pitchFamily="18" charset="0"/>
            </a:endParaRPr>
          </a:p>
        </p:txBody>
      </p:sp>
      <p:sp>
        <p:nvSpPr>
          <p:cNvPr id="22" name="Rectangle 21"/>
          <p:cNvSpPr/>
          <p:nvPr/>
        </p:nvSpPr>
        <p:spPr>
          <a:xfrm>
            <a:off x="4970418" y="4800600"/>
            <a:ext cx="3390900" cy="1006323"/>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3400" b="1" i="1" smtClean="0"/>
              <a:t>Bụi và hơi độc</a:t>
            </a:r>
            <a:endParaRPr lang="vi-VN" sz="3400" b="1" i="1">
              <a:solidFill>
                <a:schemeClr val="tx1"/>
              </a:solidFill>
              <a:effectLst/>
              <a:latin typeface="Times New Roman" pitchFamily="18" charset="0"/>
              <a:cs typeface="Times New Roman" pitchFamily="18" charset="0"/>
            </a:endParaRPr>
          </a:p>
        </p:txBody>
      </p:sp>
      <p:cxnSp>
        <p:nvCxnSpPr>
          <p:cNvPr id="23" name="Straight Arrow Connector 22"/>
          <p:cNvCxnSpPr/>
          <p:nvPr/>
        </p:nvCxnSpPr>
        <p:spPr>
          <a:xfrm>
            <a:off x="3400697" y="5372100"/>
            <a:ext cx="1604555" cy="0"/>
          </a:xfrm>
          <a:prstGeom prst="straightConnector1">
            <a:avLst/>
          </a:prstGeom>
          <a:ln>
            <a:solidFill>
              <a:srgbClr val="0000FF"/>
            </a:solidFill>
            <a:tailEnd type="arrow"/>
          </a:ln>
        </p:spPr>
        <p:style>
          <a:lnRef idx="2">
            <a:schemeClr val="dk1"/>
          </a:lnRef>
          <a:fillRef idx="0">
            <a:schemeClr val="dk1"/>
          </a:fillRef>
          <a:effectRef idx="1">
            <a:schemeClr val="dk1"/>
          </a:effectRef>
          <a:fontRef idx="minor">
            <a:schemeClr val="tx1"/>
          </a:fontRef>
        </p:style>
      </p:cxnSp>
      <p:sp>
        <p:nvSpPr>
          <p:cNvPr id="24" name="TextBox 23"/>
          <p:cNvSpPr txBox="1"/>
          <p:nvPr/>
        </p:nvSpPr>
        <p:spPr>
          <a:xfrm>
            <a:off x="3471453" y="4909001"/>
            <a:ext cx="1384663" cy="369332"/>
          </a:xfrm>
          <a:prstGeom prst="rect">
            <a:avLst/>
          </a:prstGeom>
          <a:noFill/>
        </p:spPr>
        <p:txBody>
          <a:bodyPr wrap="square" rtlCol="0">
            <a:spAutoFit/>
          </a:bodyPr>
          <a:lstStyle/>
          <a:p>
            <a:r>
              <a:rPr lang="vi-VN" smtClean="0"/>
              <a:t>Khắc phục</a:t>
            </a:r>
            <a:endParaRPr lang="vi-VN"/>
          </a:p>
        </p:txBody>
      </p:sp>
    </p:spTree>
    <p:extLst>
      <p:ext uri="{BB962C8B-B14F-4D97-AF65-F5344CB8AC3E}">
        <p14:creationId xmlns:p14="http://schemas.microsoft.com/office/powerpoint/2010/main" val="2867180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1000"/>
                                        <p:tgtEl>
                                          <p:spTgt spid="22"/>
                                        </p:tgtEl>
                                      </p:cBhvr>
                                    </p:animEffect>
                                    <p:anim calcmode="lin" valueType="num">
                                      <p:cBhvr>
                                        <p:cTn id="15" dur="1000" fill="hold"/>
                                        <p:tgtEl>
                                          <p:spTgt spid="22"/>
                                        </p:tgtEl>
                                        <p:attrNameLst>
                                          <p:attrName>ppt_x</p:attrName>
                                        </p:attrNameLst>
                                      </p:cBhvr>
                                      <p:tavLst>
                                        <p:tav tm="0">
                                          <p:val>
                                            <p:strVal val="#ppt_x"/>
                                          </p:val>
                                        </p:tav>
                                        <p:tav tm="100000">
                                          <p:val>
                                            <p:strVal val="#ppt_x"/>
                                          </p:val>
                                        </p:tav>
                                      </p:tavLst>
                                    </p:anim>
                                    <p:anim calcmode="lin" valueType="num">
                                      <p:cBhvr>
                                        <p:cTn id="16"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1066800" y="10606"/>
            <a:ext cx="9170126" cy="646331"/>
          </a:xfrm>
          <a:prstGeom prst="rect">
            <a:avLst/>
          </a:prstGeom>
          <a:noFill/>
        </p:spPr>
        <p:txBody>
          <a:bodyPr wrap="square" rtlCol="0">
            <a:spAutoFit/>
          </a:bodyPr>
          <a:lstStyle/>
          <a:p>
            <a:r>
              <a:rPr lang="en-US" sz="3600" b="1"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Phương pháp làm sạch khí thải</a:t>
            </a:r>
            <a:endParaRPr lang="vi-VN" sz="3600" b="1">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39" y="1295400"/>
            <a:ext cx="4554415"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9417" y="1295400"/>
            <a:ext cx="4098073"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Rectangle 16"/>
          <p:cNvSpPr/>
          <p:nvPr/>
        </p:nvSpPr>
        <p:spPr>
          <a:xfrm>
            <a:off x="1752600" y="4868091"/>
            <a:ext cx="6215575" cy="1006323"/>
          </a:xfrm>
          <a:prstGeom prst="rect">
            <a:avLst/>
          </a:prstGeom>
          <a:no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3400" b="1" i="1" smtClean="0"/>
              <a:t>Phương pháp lắng bụi</a:t>
            </a:r>
            <a:endParaRPr lang="vi-VN" sz="3400" b="1" i="1">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3921769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1066800" y="10606"/>
            <a:ext cx="9170126" cy="646331"/>
          </a:xfrm>
          <a:prstGeom prst="rect">
            <a:avLst/>
          </a:prstGeom>
          <a:noFill/>
        </p:spPr>
        <p:txBody>
          <a:bodyPr wrap="square" rtlCol="0">
            <a:spAutoFit/>
          </a:bodyPr>
          <a:lstStyle/>
          <a:p>
            <a:r>
              <a:rPr lang="en-US" sz="3600" b="1"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Phương pháp làm sạch khí thải</a:t>
            </a:r>
            <a:endParaRPr lang="vi-VN" sz="3600" b="1">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 name="TextBox 1"/>
          <p:cNvSpPr txBox="1"/>
          <p:nvPr/>
        </p:nvSpPr>
        <p:spPr>
          <a:xfrm>
            <a:off x="1097280" y="1606731"/>
            <a:ext cx="6858000" cy="2554545"/>
          </a:xfrm>
          <a:prstGeom prst="rect">
            <a:avLst/>
          </a:prstGeom>
          <a:noFill/>
        </p:spPr>
        <p:txBody>
          <a:bodyPr wrap="square" rtlCol="0">
            <a:spAutoFit/>
          </a:bodyPr>
          <a:lstStyle/>
          <a:p>
            <a:pPr marL="457200" indent="-457200">
              <a:buFontTx/>
              <a:buChar char="-"/>
            </a:pPr>
            <a:r>
              <a:rPr lang="vi-VN" sz="4000" smtClean="0"/>
              <a:t>Phương pháp ngưng tụ</a:t>
            </a:r>
          </a:p>
          <a:p>
            <a:pPr marL="457200" indent="-457200">
              <a:buFontTx/>
              <a:buChar char="-"/>
            </a:pPr>
            <a:r>
              <a:rPr lang="vi-VN" sz="4000" smtClean="0"/>
              <a:t>Phương pháp đốt cháy nhờ chất xúc tác</a:t>
            </a:r>
          </a:p>
          <a:p>
            <a:pPr marL="457200" indent="-457200">
              <a:buFontTx/>
              <a:buChar char="-"/>
            </a:pPr>
            <a:r>
              <a:rPr lang="vi-VN" sz="4000" smtClean="0"/>
              <a:t>Phương pháp hấp thụ</a:t>
            </a:r>
            <a:endParaRPr lang="vi-VN" sz="4000"/>
          </a:p>
        </p:txBody>
      </p:sp>
    </p:spTree>
    <p:extLst>
      <p:ext uri="{BB962C8B-B14F-4D97-AF65-F5344CB8AC3E}">
        <p14:creationId xmlns:p14="http://schemas.microsoft.com/office/powerpoint/2010/main" val="165186060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76200"/>
            <a:ext cx="8229600" cy="584775"/>
          </a:xfrm>
          <a:prstGeom prst="rect">
            <a:avLst/>
          </a:prstGeom>
          <a:noFill/>
        </p:spPr>
        <p:txBody>
          <a:bodyPr wrap="square" rtlCol="0">
            <a:spAutoFit/>
          </a:bodyPr>
          <a:lstStyle/>
          <a:p>
            <a:pPr algn="ctr"/>
            <a:r>
              <a:rPr lang="en-US" sz="3200" b="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V. THÔNG GIÓ CÔNG NGHIỆP</a:t>
            </a:r>
            <a:endParaRPr lang="vi-VN" sz="320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0" name="TextBox 9"/>
          <p:cNvSpPr txBox="1"/>
          <p:nvPr/>
        </p:nvSpPr>
        <p:spPr>
          <a:xfrm>
            <a:off x="28303" y="660975"/>
            <a:ext cx="9170126" cy="584775"/>
          </a:xfrm>
          <a:prstGeom prst="rect">
            <a:avLst/>
          </a:prstGeom>
          <a:noFill/>
        </p:spPr>
        <p:txBody>
          <a:bodyPr wrap="square" rtlCol="0">
            <a:spAutoFit/>
          </a:bodyPr>
          <a:lstStyle/>
          <a:p>
            <a:r>
              <a:rPr lang="en-US" sz="3200" b="1" smtClean="0">
                <a:effectLst>
                  <a:outerShdw blurRad="38100" dist="38100" dir="2700000" algn="tl">
                    <a:srgbClr val="000000">
                      <a:alpha val="43137"/>
                    </a:srgbClr>
                  </a:outerShdw>
                </a:effectLst>
                <a:latin typeface="Times New Roman" pitchFamily="18" charset="0"/>
                <a:cs typeface="Times New Roman" pitchFamily="18" charset="0"/>
              </a:rPr>
              <a:t>Biện pháp thông gió</a:t>
            </a:r>
          </a:p>
        </p:txBody>
      </p:sp>
      <p:sp>
        <p:nvSpPr>
          <p:cNvPr id="14" name="Rectangle 13"/>
          <p:cNvSpPr/>
          <p:nvPr/>
        </p:nvSpPr>
        <p:spPr>
          <a:xfrm>
            <a:off x="2895600" y="1524000"/>
            <a:ext cx="3132908" cy="11430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pt-BR" sz="3600" b="1">
                <a:solidFill>
                  <a:schemeClr val="tx1"/>
                </a:solidFill>
                <a:latin typeface="Times New Roman" pitchFamily="18" charset="0"/>
                <a:cs typeface="Times New Roman" pitchFamily="18" charset="0"/>
              </a:rPr>
              <a:t>Thông gió </a:t>
            </a:r>
            <a:endParaRPr lang="vi-VN" sz="3600" b="1" smtClean="0">
              <a:solidFill>
                <a:schemeClr val="tx1"/>
              </a:solidFill>
              <a:latin typeface="Times New Roman" pitchFamily="18" charset="0"/>
              <a:cs typeface="Times New Roman" pitchFamily="18" charset="0"/>
            </a:endParaRPr>
          </a:p>
          <a:p>
            <a:pPr algn="ctr"/>
            <a:r>
              <a:rPr lang="vi-VN" sz="3600" b="1" smtClean="0">
                <a:solidFill>
                  <a:schemeClr val="tx1"/>
                </a:solidFill>
                <a:latin typeface="Times New Roman" pitchFamily="18" charset="0"/>
                <a:cs typeface="Times New Roman" pitchFamily="18" charset="0"/>
              </a:rPr>
              <a:t>Tự nhiên</a:t>
            </a:r>
            <a:endParaRPr lang="vi-VN" sz="3600" b="1">
              <a:solidFill>
                <a:schemeClr val="tx1"/>
              </a:solidFill>
              <a:latin typeface="Times New Roman" pitchFamily="18" charset="0"/>
              <a:cs typeface="Times New Roman" pitchFamily="18" charset="0"/>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0600" y="3048000"/>
            <a:ext cx="4095750" cy="32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003" y="3048000"/>
            <a:ext cx="4351997" cy="32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583606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76200"/>
            <a:ext cx="8229600" cy="584775"/>
          </a:xfrm>
          <a:prstGeom prst="rect">
            <a:avLst/>
          </a:prstGeom>
          <a:noFill/>
        </p:spPr>
        <p:txBody>
          <a:bodyPr wrap="square" rtlCol="0">
            <a:spAutoFit/>
          </a:bodyPr>
          <a:lstStyle/>
          <a:p>
            <a:pPr algn="ctr"/>
            <a:r>
              <a:rPr lang="en-US" sz="3200" b="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V. THÔNG GIÓ CÔNG NGHIỆP</a:t>
            </a:r>
            <a:endParaRPr lang="vi-VN" sz="320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0" name="TextBox 9"/>
          <p:cNvSpPr txBox="1"/>
          <p:nvPr/>
        </p:nvSpPr>
        <p:spPr>
          <a:xfrm>
            <a:off x="28303" y="660975"/>
            <a:ext cx="9170126" cy="584775"/>
          </a:xfrm>
          <a:prstGeom prst="rect">
            <a:avLst/>
          </a:prstGeom>
          <a:noFill/>
        </p:spPr>
        <p:txBody>
          <a:bodyPr wrap="square" rtlCol="0">
            <a:spAutoFit/>
          </a:bodyPr>
          <a:lstStyle/>
          <a:p>
            <a:r>
              <a:rPr lang="en-US" sz="3200" b="1" smtClean="0">
                <a:effectLst>
                  <a:outerShdw blurRad="38100" dist="38100" dir="2700000" algn="tl">
                    <a:srgbClr val="000000">
                      <a:alpha val="43137"/>
                    </a:srgbClr>
                  </a:outerShdw>
                </a:effectLst>
                <a:latin typeface="Times New Roman" pitchFamily="18" charset="0"/>
                <a:cs typeface="Times New Roman" pitchFamily="18" charset="0"/>
              </a:rPr>
              <a:t>Biện pháp thông gió</a:t>
            </a:r>
          </a:p>
        </p:txBody>
      </p:sp>
      <p:sp>
        <p:nvSpPr>
          <p:cNvPr id="14" name="Rectangle 13"/>
          <p:cNvSpPr/>
          <p:nvPr/>
        </p:nvSpPr>
        <p:spPr>
          <a:xfrm>
            <a:off x="2895600" y="1524000"/>
            <a:ext cx="3132908" cy="11430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pt-BR" sz="3600" b="1">
                <a:solidFill>
                  <a:schemeClr val="tx1"/>
                </a:solidFill>
                <a:latin typeface="Times New Roman" pitchFamily="18" charset="0"/>
                <a:cs typeface="Times New Roman" pitchFamily="18" charset="0"/>
              </a:rPr>
              <a:t>Thông gió </a:t>
            </a:r>
            <a:endParaRPr lang="vi-VN" sz="3600" b="1" smtClean="0">
              <a:solidFill>
                <a:schemeClr val="tx1"/>
              </a:solidFill>
              <a:latin typeface="Times New Roman" pitchFamily="18" charset="0"/>
              <a:cs typeface="Times New Roman" pitchFamily="18" charset="0"/>
            </a:endParaRPr>
          </a:p>
          <a:p>
            <a:pPr algn="ctr"/>
            <a:r>
              <a:rPr lang="vi-VN" sz="3600" b="1" smtClean="0">
                <a:solidFill>
                  <a:schemeClr val="tx1"/>
                </a:solidFill>
                <a:latin typeface="Times New Roman" pitchFamily="18" charset="0"/>
                <a:cs typeface="Times New Roman" pitchFamily="18" charset="0"/>
              </a:rPr>
              <a:t>Nhân tạo</a:t>
            </a:r>
            <a:endParaRPr lang="vi-VN" sz="3600" b="1">
              <a:solidFill>
                <a:schemeClr val="tx1"/>
              </a:solidFill>
              <a:latin typeface="Times New Roman" pitchFamily="18" charset="0"/>
              <a:cs typeface="Times New Roman" pitchFamily="18" charset="0"/>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2895600"/>
            <a:ext cx="3621024"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53318" y="3009900"/>
            <a:ext cx="3633482"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490277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1169</TotalTime>
  <Words>1349</Words>
  <Application>Microsoft Office PowerPoint</Application>
  <PresentationFormat>On-screen Show (4:3)</PresentationFormat>
  <Paragraphs>272</Paragraphs>
  <Slides>43</Slides>
  <Notes>2</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Oriel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Asus</dc:creator>
  <cp:lastModifiedBy>Asus</cp:lastModifiedBy>
  <cp:revision>97</cp:revision>
  <dcterms:created xsi:type="dcterms:W3CDTF">2015-10-28T05:37:11Z</dcterms:created>
  <dcterms:modified xsi:type="dcterms:W3CDTF">2015-11-11T09:31:41Z</dcterms:modified>
</cp:coreProperties>
</file>